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348" r:id="rId3"/>
    <p:sldId id="377" r:id="rId4"/>
    <p:sldId id="375" r:id="rId5"/>
    <p:sldId id="378" r:id="rId6"/>
    <p:sldId id="376" r:id="rId7"/>
    <p:sldId id="379" r:id="rId8"/>
    <p:sldId id="384" r:id="rId9"/>
    <p:sldId id="381" r:id="rId10"/>
    <p:sldId id="380" r:id="rId11"/>
    <p:sldId id="382" r:id="rId12"/>
    <p:sldId id="383" r:id="rId13"/>
    <p:sldId id="276"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560" autoAdjust="0"/>
    <p:restoredTop sz="76030" autoAdjust="0"/>
  </p:normalViewPr>
  <p:slideViewPr>
    <p:cSldViewPr snapToGrid="0">
      <p:cViewPr varScale="1">
        <p:scale>
          <a:sx n="122" d="100"/>
          <a:sy n="122" d="100"/>
        </p:scale>
        <p:origin x="206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gif>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0FD2A9-2A54-4F2D-A10A-F3A774EBC9DF}" type="datetimeFigureOut">
              <a:rPr lang="zh-CN" altLang="en-US" smtClean="0"/>
              <a:t>2025/6/13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E0118-3889-4ABD-BDED-30173463BD74}" type="slidenum">
              <a:rPr lang="zh-CN" altLang="en-US" smtClean="0"/>
              <a:t>‹#›</a:t>
            </a:fld>
            <a:endParaRPr lang="zh-CN" altLang="en-US"/>
          </a:p>
        </p:txBody>
      </p:sp>
    </p:spTree>
    <p:extLst>
      <p:ext uri="{BB962C8B-B14F-4D97-AF65-F5344CB8AC3E}">
        <p14:creationId xmlns:p14="http://schemas.microsoft.com/office/powerpoint/2010/main" val="27104303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FBE0118-3889-4ABD-BDED-30173463BD74}" type="slidenum">
              <a:rPr lang="zh-CN" altLang="en-US" smtClean="0"/>
              <a:t>1</a:t>
            </a:fld>
            <a:endParaRPr lang="zh-CN" altLang="en-US"/>
          </a:p>
        </p:txBody>
      </p:sp>
    </p:spTree>
    <p:extLst>
      <p:ext uri="{BB962C8B-B14F-4D97-AF65-F5344CB8AC3E}">
        <p14:creationId xmlns:p14="http://schemas.microsoft.com/office/powerpoint/2010/main" val="8612748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0DF1EF-2722-AD28-C32C-A666303A268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AAA7266-B53C-9EBA-EB72-2798CD076FD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18FA8E7-F248-DB49-CAE5-5FFF4D255A13}"/>
              </a:ext>
            </a:extLst>
          </p:cNvPr>
          <p:cNvSpPr>
            <a:spLocks noGrp="1"/>
          </p:cNvSpPr>
          <p:nvPr>
            <p:ph type="body" idx="1"/>
          </p:nvPr>
        </p:nvSpPr>
        <p:spPr/>
        <p:txBody>
          <a:bodyPr/>
          <a:lstStyle/>
          <a:p>
            <a:r>
              <a:rPr lang="en-US" altLang="zh-CN" b="1" dirty="0" err="1"/>
              <a:t>NeuralSLAM</a:t>
            </a:r>
            <a:r>
              <a:rPr lang="zh-CN" altLang="en-US" dirty="0"/>
              <a:t>接收智能体的</a:t>
            </a:r>
            <a:r>
              <a:rPr lang="en-US" altLang="zh-CN" b="1" dirty="0"/>
              <a:t>RGB</a:t>
            </a:r>
            <a:r>
              <a:rPr lang="zh-CN" altLang="en-US" b="1" dirty="0"/>
              <a:t>图像</a:t>
            </a:r>
            <a:r>
              <a:rPr lang="zh-CN" altLang="en-US" dirty="0"/>
              <a:t>和</a:t>
            </a:r>
            <a:r>
              <a:rPr lang="zh-CN" altLang="en-US" b="1" dirty="0"/>
              <a:t>运动传感器读数</a:t>
            </a:r>
            <a:r>
              <a:rPr lang="zh-CN" altLang="en-US" dirty="0"/>
              <a:t>作为输入，然后预测两样东西：一个表示环境的</a:t>
            </a:r>
            <a:r>
              <a:rPr lang="en-US" altLang="zh-CN" b="1" dirty="0"/>
              <a:t>2D</a:t>
            </a:r>
            <a:r>
              <a:rPr lang="zh-CN" altLang="en-US" b="1" dirty="0"/>
              <a:t>空间地图 </a:t>
            </a:r>
            <a:r>
              <a:rPr lang="en-US" altLang="zh-CN" b="1" dirty="0"/>
              <a:t>(m</a:t>
            </a:r>
            <a:r>
              <a:rPr lang="en-US" altLang="zh-CN" b="1" dirty="0">
                <a:effectLst/>
              </a:rPr>
              <a:t>t</a:t>
            </a:r>
            <a:r>
              <a:rPr lang="zh-CN" altLang="en-US" b="1" dirty="0"/>
              <a:t>​</a:t>
            </a:r>
            <a:r>
              <a:rPr lang="en-US" altLang="zh-CN" b="1" dirty="0"/>
              <a:t>)</a:t>
            </a:r>
            <a:r>
              <a:rPr lang="zh-CN" altLang="en-US" dirty="0"/>
              <a:t> 和智能体当前的</a:t>
            </a:r>
            <a:r>
              <a:rPr lang="zh-CN" altLang="en-US" b="1" dirty="0"/>
              <a:t>位姿估计 </a:t>
            </a:r>
            <a:r>
              <a:rPr lang="en-US" altLang="zh-CN" b="1" dirty="0"/>
              <a:t>(</a:t>
            </a:r>
            <a:r>
              <a:rPr lang="en-US" altLang="zh-CN" b="1" dirty="0" err="1">
                <a:effectLst/>
              </a:rPr>
              <a:t>x^t</a:t>
            </a:r>
            <a:r>
              <a:rPr lang="zh-CN" altLang="en-US" b="1" dirty="0"/>
              <a:t>​</a:t>
            </a:r>
            <a:r>
              <a:rPr lang="en-US" altLang="zh-CN" b="1" dirty="0"/>
              <a:t>)</a:t>
            </a:r>
            <a:r>
              <a:rPr lang="zh-CN" altLang="en-US" dirty="0"/>
              <a:t> 。真实深度信息的几何投影、真实的智能体位姿作为监督信号</a:t>
            </a:r>
            <a:br>
              <a:rPr lang="en-US" altLang="zh-CN" dirty="0"/>
            </a:br>
            <a:r>
              <a:rPr lang="zh-CN" altLang="en-US" b="1" dirty="0"/>
              <a:t>全局策略 </a:t>
            </a:r>
            <a:r>
              <a:rPr lang="en-US" altLang="zh-CN" b="1" dirty="0"/>
              <a:t>(</a:t>
            </a:r>
            <a:r>
              <a:rPr lang="en-US" altLang="zh-CN" b="1" dirty="0">
                <a:effectLst/>
              </a:rPr>
              <a:t>πG</a:t>
            </a:r>
            <a:r>
              <a:rPr lang="zh-CN" altLang="en-US" b="1" dirty="0"/>
              <a:t>​</a:t>
            </a:r>
            <a:r>
              <a:rPr lang="en-US" altLang="zh-CN" b="1" dirty="0"/>
              <a:t>)</a:t>
            </a:r>
            <a:r>
              <a:rPr lang="zh-CN" altLang="en-US" dirty="0"/>
              <a:t> 负责</a:t>
            </a:r>
            <a:r>
              <a:rPr lang="zh-CN" altLang="en-US" b="1" dirty="0"/>
              <a:t>长期规划</a:t>
            </a:r>
            <a:r>
              <a:rPr lang="zh-CN" altLang="en-US" dirty="0"/>
              <a:t> 。它接收神经</a:t>
            </a:r>
            <a:r>
              <a:rPr lang="en-US" altLang="zh-CN" dirty="0"/>
              <a:t>SLAM</a:t>
            </a:r>
            <a:r>
              <a:rPr lang="zh-CN" altLang="en-US" dirty="0"/>
              <a:t>模块生成的全局地图和智能体的位置，然后利用一个卷积神经网络（</a:t>
            </a:r>
            <a:r>
              <a:rPr lang="en-US" altLang="zh-CN" dirty="0"/>
              <a:t>CNN</a:t>
            </a:r>
            <a:r>
              <a:rPr lang="zh-CN" altLang="en-US" dirty="0"/>
              <a:t>）来决定一个</a:t>
            </a:r>
            <a:r>
              <a:rPr lang="zh-CN" altLang="en-US" b="1" dirty="0"/>
              <a:t>长期的探索目标 </a:t>
            </a:r>
            <a:r>
              <a:rPr lang="en-US" altLang="zh-CN" b="1" dirty="0"/>
              <a:t>(</a:t>
            </a:r>
            <a:r>
              <a:rPr lang="en-US" altLang="zh-CN" b="1" dirty="0" err="1">
                <a:effectLst/>
              </a:rPr>
              <a:t>gtl</a:t>
            </a:r>
            <a:r>
              <a:rPr lang="zh-CN" altLang="en-US" b="1" dirty="0"/>
              <a:t>​</a:t>
            </a:r>
            <a:r>
              <a:rPr lang="en-US" altLang="zh-CN" b="1" dirty="0"/>
              <a:t>)</a:t>
            </a:r>
            <a:r>
              <a:rPr lang="zh-CN" altLang="en-US" dirty="0"/>
              <a:t> 。这个目标通常是地图上未探索的开放区域，体现了对环境结构的利用 。</a:t>
            </a:r>
            <a:r>
              <a:rPr lang="en-US" altLang="zh-CN" b="1" dirty="0"/>
              <a:t>(PPO)</a:t>
            </a:r>
            <a:r>
              <a:rPr lang="zh-CN" altLang="en-US" dirty="0"/>
              <a:t> 算法 。其</a:t>
            </a:r>
            <a:r>
              <a:rPr lang="zh-CN" altLang="en-US" b="1" dirty="0"/>
              <a:t>奖励 </a:t>
            </a:r>
            <a:r>
              <a:rPr lang="en-US" altLang="zh-CN" b="1" dirty="0"/>
              <a:t>(reward)</a:t>
            </a:r>
            <a:r>
              <a:rPr lang="zh-CN" altLang="en-US" dirty="0"/>
              <a:t> 被设定为“探索面积的增加量”。</a:t>
            </a:r>
            <a:br>
              <a:rPr lang="en-US" altLang="zh-CN" dirty="0"/>
            </a:br>
            <a:r>
              <a:rPr lang="zh-CN" altLang="en-US" b="1" dirty="0"/>
              <a:t>局部策略 </a:t>
            </a:r>
            <a:r>
              <a:rPr lang="en-US" altLang="zh-CN" b="1" dirty="0"/>
              <a:t>(</a:t>
            </a:r>
            <a:r>
              <a:rPr lang="en-US" altLang="zh-CN" b="1" dirty="0">
                <a:effectLst/>
              </a:rPr>
              <a:t>πL</a:t>
            </a:r>
            <a:r>
              <a:rPr lang="zh-CN" altLang="en-US" b="1" dirty="0"/>
              <a:t>​</a:t>
            </a:r>
            <a:r>
              <a:rPr lang="en-US" altLang="zh-CN" b="1" dirty="0"/>
              <a:t>)</a:t>
            </a:r>
            <a:r>
              <a:rPr lang="zh-CN" altLang="en-US" dirty="0"/>
              <a:t> 负责</a:t>
            </a:r>
            <a:r>
              <a:rPr lang="zh-CN" altLang="en-US" b="1" dirty="0"/>
              <a:t>短期导航</a:t>
            </a:r>
            <a:r>
              <a:rPr lang="zh-CN" altLang="en-US" dirty="0"/>
              <a:t> 。它接收由全局策略设定的长期目标，转换成一个近在咫尺的</a:t>
            </a:r>
            <a:r>
              <a:rPr lang="zh-CN" altLang="en-US" b="1" dirty="0"/>
              <a:t>短期目标 </a:t>
            </a:r>
            <a:r>
              <a:rPr lang="en-US" altLang="zh-CN" b="1" dirty="0"/>
              <a:t>(</a:t>
            </a:r>
            <a:r>
              <a:rPr lang="en-US" altLang="zh-CN" b="1" dirty="0" err="1">
                <a:effectLst/>
              </a:rPr>
              <a:t>gts</a:t>
            </a:r>
            <a:r>
              <a:rPr lang="zh-CN" altLang="en-US" b="1" dirty="0"/>
              <a:t>​</a:t>
            </a:r>
            <a:r>
              <a:rPr lang="en-US" altLang="zh-CN" b="1" dirty="0"/>
              <a:t>)</a:t>
            </a:r>
            <a:r>
              <a:rPr lang="zh-CN" altLang="en-US" dirty="0"/>
              <a:t> 。使用一个循环神经网络（</a:t>
            </a:r>
            <a:r>
              <a:rPr lang="en-US" altLang="zh-CN" dirty="0"/>
              <a:t>RNN</a:t>
            </a:r>
            <a:r>
              <a:rPr lang="zh-CN" altLang="en-US" dirty="0"/>
              <a:t>），根据当前的</a:t>
            </a:r>
            <a:r>
              <a:rPr lang="en-US" altLang="zh-CN" dirty="0"/>
              <a:t>RGB</a:t>
            </a:r>
            <a:r>
              <a:rPr lang="zh-CN" altLang="en-US" dirty="0"/>
              <a:t>图像和这个短期目标，直接输出具体的导航动作（如前进、左转、右转）。模仿学习 </a:t>
            </a:r>
            <a:r>
              <a:rPr lang="en-US" altLang="zh-CN" dirty="0"/>
              <a:t>(Imitation Learning)</a:t>
            </a:r>
            <a:r>
              <a:rPr lang="zh-CN" altLang="en-US" dirty="0"/>
              <a:t>学习模仿由路径规划器生成的“专家”路径。</a:t>
            </a:r>
            <a:endParaRPr lang="en-US" altLang="zh-CN" dirty="0"/>
          </a:p>
          <a:p>
            <a:r>
              <a:rPr lang="en-US" altLang="zh-CN" dirty="0"/>
              <a:t>https://github.com/devendrachaplot/Neural-SLAM</a:t>
            </a:r>
            <a:endParaRPr lang="zh-CN" altLang="en-US" dirty="0"/>
          </a:p>
        </p:txBody>
      </p:sp>
      <p:sp>
        <p:nvSpPr>
          <p:cNvPr id="4" name="灯片编号占位符 3">
            <a:extLst>
              <a:ext uri="{FF2B5EF4-FFF2-40B4-BE49-F238E27FC236}">
                <a16:creationId xmlns:a16="http://schemas.microsoft.com/office/drawing/2014/main" id="{155EC077-71CA-FBAC-A948-345E4DF63085}"/>
              </a:ext>
            </a:extLst>
          </p:cNvPr>
          <p:cNvSpPr>
            <a:spLocks noGrp="1"/>
          </p:cNvSpPr>
          <p:nvPr>
            <p:ph type="sldNum" sz="quarter" idx="5"/>
          </p:nvPr>
        </p:nvSpPr>
        <p:spPr/>
        <p:txBody>
          <a:bodyPr/>
          <a:lstStyle/>
          <a:p>
            <a:fld id="{1B28674F-E567-AA4B-8C16-788D7CE21C4F}" type="slidenum">
              <a:rPr lang="en-US" altLang="zh-CN" smtClean="0"/>
              <a:t>11</a:t>
            </a:fld>
            <a:endParaRPr kumimoji="1" lang="zh-CN" altLang="en-US"/>
          </a:p>
        </p:txBody>
      </p:sp>
    </p:spTree>
    <p:extLst>
      <p:ext uri="{BB962C8B-B14F-4D97-AF65-F5344CB8AC3E}">
        <p14:creationId xmlns:p14="http://schemas.microsoft.com/office/powerpoint/2010/main" val="35813272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648FC3-790B-0145-2AE3-DEB6B50C3A0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A113E7B-A8CC-AAC8-1361-B646592A480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BA73B81-78DD-7394-EF39-DF0F5345A641}"/>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3EC84FF4-C153-230A-9686-531951A0E41A}"/>
              </a:ext>
            </a:extLst>
          </p:cNvPr>
          <p:cNvSpPr>
            <a:spLocks noGrp="1"/>
          </p:cNvSpPr>
          <p:nvPr>
            <p:ph type="sldNum" sz="quarter" idx="5"/>
          </p:nvPr>
        </p:nvSpPr>
        <p:spPr/>
        <p:txBody>
          <a:bodyPr/>
          <a:lstStyle/>
          <a:p>
            <a:fld id="{1B28674F-E567-AA4B-8C16-788D7CE21C4F}" type="slidenum">
              <a:rPr lang="en-US" altLang="zh-CN" smtClean="0"/>
              <a:t>12</a:t>
            </a:fld>
            <a:endParaRPr kumimoji="1" lang="zh-CN" altLang="en-US"/>
          </a:p>
        </p:txBody>
      </p:sp>
    </p:spTree>
    <p:extLst>
      <p:ext uri="{BB962C8B-B14F-4D97-AF65-F5344CB8AC3E}">
        <p14:creationId xmlns:p14="http://schemas.microsoft.com/office/powerpoint/2010/main" val="1193206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B03AAC-B380-5D11-EC20-E0E20D7CF0E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580BDF-49D4-DDF1-0311-1C109945935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6B71AB0-DDBA-4264-FEB0-E159B4619C9E}"/>
              </a:ext>
            </a:extLst>
          </p:cNvPr>
          <p:cNvSpPr>
            <a:spLocks noGrp="1"/>
          </p:cNvSpPr>
          <p:nvPr>
            <p:ph type="body" idx="1"/>
          </p:nvPr>
        </p:nvSpPr>
        <p:spPr/>
        <p:txBody>
          <a:bodyPr/>
          <a:lstStyle/>
          <a:p>
            <a:r>
              <a:rPr lang="zh-CN" altLang="en-US" b="0" i="0" dirty="0">
                <a:solidFill>
                  <a:srgbClr val="191B1F"/>
                </a:solidFill>
                <a:effectLst/>
                <a:latin typeface="-apple-system"/>
              </a:rPr>
              <a:t>自主探索系统其实是把 </a:t>
            </a:r>
            <a:r>
              <a:rPr lang="en-US" altLang="zh-CN" b="0" i="0" dirty="0">
                <a:solidFill>
                  <a:srgbClr val="191B1F"/>
                </a:solidFill>
                <a:effectLst/>
                <a:latin typeface="-apple-system"/>
              </a:rPr>
              <a:t>SLAM </a:t>
            </a:r>
            <a:r>
              <a:rPr lang="zh-CN" altLang="en-US" b="0" i="0" dirty="0">
                <a:solidFill>
                  <a:srgbClr val="191B1F"/>
                </a:solidFill>
                <a:effectLst/>
                <a:latin typeface="-apple-system"/>
              </a:rPr>
              <a:t>手工遍历环境的过程自动化</a:t>
            </a:r>
            <a:endParaRPr lang="zh-CN" altLang="en-US" dirty="0"/>
          </a:p>
        </p:txBody>
      </p:sp>
      <p:sp>
        <p:nvSpPr>
          <p:cNvPr id="4" name="灯片编号占位符 3">
            <a:extLst>
              <a:ext uri="{FF2B5EF4-FFF2-40B4-BE49-F238E27FC236}">
                <a16:creationId xmlns:a16="http://schemas.microsoft.com/office/drawing/2014/main" id="{6FBC3F11-76CB-A463-AE1D-660D52454C72}"/>
              </a:ext>
            </a:extLst>
          </p:cNvPr>
          <p:cNvSpPr>
            <a:spLocks noGrp="1"/>
          </p:cNvSpPr>
          <p:nvPr>
            <p:ph type="sldNum" sz="quarter" idx="5"/>
          </p:nvPr>
        </p:nvSpPr>
        <p:spPr/>
        <p:txBody>
          <a:bodyPr/>
          <a:lstStyle/>
          <a:p>
            <a:fld id="{1B28674F-E567-AA4B-8C16-788D7CE21C4F}" type="slidenum">
              <a:rPr lang="en-US" altLang="zh-CN" smtClean="0"/>
              <a:t>2</a:t>
            </a:fld>
            <a:endParaRPr kumimoji="1" lang="zh-CN" altLang="en-US"/>
          </a:p>
        </p:txBody>
      </p:sp>
    </p:spTree>
    <p:extLst>
      <p:ext uri="{BB962C8B-B14F-4D97-AF65-F5344CB8AC3E}">
        <p14:creationId xmlns:p14="http://schemas.microsoft.com/office/powerpoint/2010/main" val="2104140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519E7C-5638-36AF-DB45-668ECEC584C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68FDF33-53DE-12BB-D663-24048B35B90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99C965C-F727-1BCB-F78D-13D7FA27D120}"/>
              </a:ext>
            </a:extLst>
          </p:cNvPr>
          <p:cNvSpPr>
            <a:spLocks noGrp="1"/>
          </p:cNvSpPr>
          <p:nvPr>
            <p:ph type="body" idx="1"/>
          </p:nvPr>
        </p:nvSpPr>
        <p:spPr/>
        <p:txBody>
          <a:bodyPr/>
          <a:lstStyle/>
          <a:p>
            <a:r>
              <a:rPr lang="zh-CN" altLang="en-US" b="0" i="0" dirty="0">
                <a:solidFill>
                  <a:srgbClr val="191B1F"/>
                </a:solidFill>
                <a:effectLst/>
                <a:latin typeface="-apple-system"/>
              </a:rPr>
              <a:t>自主探索系统其实是把 </a:t>
            </a:r>
            <a:r>
              <a:rPr lang="en-US" altLang="zh-CN" b="0" i="0" dirty="0">
                <a:solidFill>
                  <a:srgbClr val="191B1F"/>
                </a:solidFill>
                <a:effectLst/>
                <a:latin typeface="-apple-system"/>
              </a:rPr>
              <a:t>SLAM </a:t>
            </a:r>
            <a:r>
              <a:rPr lang="zh-CN" altLang="en-US" b="0" i="0" dirty="0">
                <a:solidFill>
                  <a:srgbClr val="191B1F"/>
                </a:solidFill>
                <a:effectLst/>
                <a:latin typeface="-apple-system"/>
              </a:rPr>
              <a:t>手工遍历环境的过程自动化</a:t>
            </a:r>
            <a:endParaRPr lang="zh-CN" altLang="en-US" dirty="0"/>
          </a:p>
        </p:txBody>
      </p:sp>
      <p:sp>
        <p:nvSpPr>
          <p:cNvPr id="4" name="灯片编号占位符 3">
            <a:extLst>
              <a:ext uri="{FF2B5EF4-FFF2-40B4-BE49-F238E27FC236}">
                <a16:creationId xmlns:a16="http://schemas.microsoft.com/office/drawing/2014/main" id="{BC38DCC3-05AC-DA1D-3B68-795784EB9FD6}"/>
              </a:ext>
            </a:extLst>
          </p:cNvPr>
          <p:cNvSpPr>
            <a:spLocks noGrp="1"/>
          </p:cNvSpPr>
          <p:nvPr>
            <p:ph type="sldNum" sz="quarter" idx="5"/>
          </p:nvPr>
        </p:nvSpPr>
        <p:spPr/>
        <p:txBody>
          <a:bodyPr/>
          <a:lstStyle/>
          <a:p>
            <a:fld id="{1B28674F-E567-AA4B-8C16-788D7CE21C4F}" type="slidenum">
              <a:rPr lang="en-US" altLang="zh-CN" smtClean="0"/>
              <a:t>3</a:t>
            </a:fld>
            <a:endParaRPr kumimoji="1" lang="zh-CN" altLang="en-US"/>
          </a:p>
        </p:txBody>
      </p:sp>
    </p:spTree>
    <p:extLst>
      <p:ext uri="{BB962C8B-B14F-4D97-AF65-F5344CB8AC3E}">
        <p14:creationId xmlns:p14="http://schemas.microsoft.com/office/powerpoint/2010/main" val="324730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AE286B-ECBE-050B-5917-DEDF43C29E9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FE89E98-4DE3-ECB0-0FEC-215975C59D8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F0E8111-959A-B2B2-02A7-93E3A78853C3}"/>
              </a:ext>
            </a:extLst>
          </p:cNvPr>
          <p:cNvSpPr>
            <a:spLocks noGrp="1"/>
          </p:cNvSpPr>
          <p:nvPr>
            <p:ph type="body" idx="1"/>
          </p:nvPr>
        </p:nvSpPr>
        <p:spPr/>
        <p:txBody>
          <a:bodyPr/>
          <a:lstStyle/>
          <a:p>
            <a:r>
              <a:rPr lang="zh-CN" altLang="en-US" dirty="0"/>
              <a:t>机器人的组成</a:t>
            </a:r>
          </a:p>
        </p:txBody>
      </p:sp>
      <p:sp>
        <p:nvSpPr>
          <p:cNvPr id="4" name="灯片编号占位符 3">
            <a:extLst>
              <a:ext uri="{FF2B5EF4-FFF2-40B4-BE49-F238E27FC236}">
                <a16:creationId xmlns:a16="http://schemas.microsoft.com/office/drawing/2014/main" id="{97552EC4-3840-BCBA-2365-300EBD988EFC}"/>
              </a:ext>
            </a:extLst>
          </p:cNvPr>
          <p:cNvSpPr>
            <a:spLocks noGrp="1"/>
          </p:cNvSpPr>
          <p:nvPr>
            <p:ph type="sldNum" sz="quarter" idx="5"/>
          </p:nvPr>
        </p:nvSpPr>
        <p:spPr/>
        <p:txBody>
          <a:bodyPr/>
          <a:lstStyle/>
          <a:p>
            <a:fld id="{1B28674F-E567-AA4B-8C16-788D7CE21C4F}" type="slidenum">
              <a:rPr lang="en-US" altLang="zh-CN" smtClean="0"/>
              <a:t>4</a:t>
            </a:fld>
            <a:endParaRPr kumimoji="1" lang="zh-CN" altLang="en-US"/>
          </a:p>
        </p:txBody>
      </p:sp>
    </p:spTree>
    <p:extLst>
      <p:ext uri="{BB962C8B-B14F-4D97-AF65-F5344CB8AC3E}">
        <p14:creationId xmlns:p14="http://schemas.microsoft.com/office/powerpoint/2010/main" val="3170469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1C00CC-BA68-CDF3-E71C-CEFD0CAA0D1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BE6074E-10D8-0DAF-AD79-AC1A46409B9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CF4F614-05AC-1EBB-59E8-750BE85805AB}"/>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F6A30002-4212-A234-7451-C8E861F3CEE8}"/>
              </a:ext>
            </a:extLst>
          </p:cNvPr>
          <p:cNvSpPr>
            <a:spLocks noGrp="1"/>
          </p:cNvSpPr>
          <p:nvPr>
            <p:ph type="sldNum" sz="quarter" idx="5"/>
          </p:nvPr>
        </p:nvSpPr>
        <p:spPr/>
        <p:txBody>
          <a:bodyPr/>
          <a:lstStyle/>
          <a:p>
            <a:fld id="{1B28674F-E567-AA4B-8C16-788D7CE21C4F}" type="slidenum">
              <a:rPr lang="en-US" altLang="zh-CN" smtClean="0"/>
              <a:t>5</a:t>
            </a:fld>
            <a:endParaRPr kumimoji="1" lang="zh-CN" altLang="en-US"/>
          </a:p>
        </p:txBody>
      </p:sp>
    </p:spTree>
    <p:extLst>
      <p:ext uri="{BB962C8B-B14F-4D97-AF65-F5344CB8AC3E}">
        <p14:creationId xmlns:p14="http://schemas.microsoft.com/office/powerpoint/2010/main" val="1896807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5851EE-F9C8-9CDC-6599-C1BEF6EAE4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043CDD3-7DAD-B65D-09B8-051C8347811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E889C0D-F8CA-5BC0-E107-B34BD3F104F9}"/>
              </a:ext>
            </a:extLst>
          </p:cNvPr>
          <p:cNvSpPr>
            <a:spLocks noGrp="1"/>
          </p:cNvSpPr>
          <p:nvPr>
            <p:ph type="body" idx="1"/>
          </p:nvPr>
        </p:nvSpPr>
        <p:spPr/>
        <p:txBody>
          <a:bodyPr/>
          <a:lstStyle/>
          <a:p>
            <a:r>
              <a:rPr lang="zh-CN" altLang="en-US" b="0" i="0" dirty="0">
                <a:solidFill>
                  <a:srgbClr val="191B1F"/>
                </a:solidFill>
                <a:effectLst/>
                <a:latin typeface="-apple-system"/>
              </a:rPr>
              <a:t>希望设计一个指导机器人运行的自主探索系统</a:t>
            </a:r>
            <a:br>
              <a:rPr lang="en-US" altLang="zh-CN" b="0" i="0" dirty="0">
                <a:solidFill>
                  <a:srgbClr val="191B1F"/>
                </a:solidFill>
                <a:effectLst/>
                <a:latin typeface="-apple-system"/>
              </a:rPr>
            </a:br>
            <a:r>
              <a:rPr lang="zh-CN" altLang="en-US" b="0" i="0" dirty="0">
                <a:solidFill>
                  <a:srgbClr val="191B1F"/>
                </a:solidFill>
                <a:effectLst/>
                <a:latin typeface="-apple-system"/>
              </a:rPr>
              <a:t>关键在于由系统主动给出，而非人为指定行进目标。</a:t>
            </a:r>
            <a:endParaRPr lang="zh-CN" altLang="en-US" dirty="0"/>
          </a:p>
        </p:txBody>
      </p:sp>
      <p:sp>
        <p:nvSpPr>
          <p:cNvPr id="4" name="灯片编号占位符 3">
            <a:extLst>
              <a:ext uri="{FF2B5EF4-FFF2-40B4-BE49-F238E27FC236}">
                <a16:creationId xmlns:a16="http://schemas.microsoft.com/office/drawing/2014/main" id="{F73CA036-9698-B16A-A731-E098E3882267}"/>
              </a:ext>
            </a:extLst>
          </p:cNvPr>
          <p:cNvSpPr>
            <a:spLocks noGrp="1"/>
          </p:cNvSpPr>
          <p:nvPr>
            <p:ph type="sldNum" sz="quarter" idx="5"/>
          </p:nvPr>
        </p:nvSpPr>
        <p:spPr/>
        <p:txBody>
          <a:bodyPr/>
          <a:lstStyle/>
          <a:p>
            <a:fld id="{1B28674F-E567-AA4B-8C16-788D7CE21C4F}" type="slidenum">
              <a:rPr lang="en-US" altLang="zh-CN" smtClean="0"/>
              <a:t>6</a:t>
            </a:fld>
            <a:endParaRPr kumimoji="1" lang="zh-CN" altLang="en-US"/>
          </a:p>
        </p:txBody>
      </p:sp>
    </p:spTree>
    <p:extLst>
      <p:ext uri="{BB962C8B-B14F-4D97-AF65-F5344CB8AC3E}">
        <p14:creationId xmlns:p14="http://schemas.microsoft.com/office/powerpoint/2010/main" val="1668786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E774E-3BE2-482A-8FA7-91663C57BC8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6B80E7C-3000-A03A-0D9E-C47536F6E0C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691CD2D-05BF-CA8A-FBBE-1094B25B6966}"/>
              </a:ext>
            </a:extLst>
          </p:cNvPr>
          <p:cNvSpPr>
            <a:spLocks noGrp="1"/>
          </p:cNvSpPr>
          <p:nvPr>
            <p:ph type="body" idx="1"/>
          </p:nvPr>
        </p:nvSpPr>
        <p:spPr/>
        <p:txBody>
          <a:bodyPr/>
          <a:lstStyle/>
          <a:p>
            <a:r>
              <a:rPr lang="zh-CN" altLang="en-US" dirty="0"/>
              <a:t>关键在于如何选择，</a:t>
            </a:r>
            <a:r>
              <a:rPr lang="zh-CN" altLang="en-US" b="0" i="0" dirty="0">
                <a:solidFill>
                  <a:srgbClr val="191B1F"/>
                </a:solidFill>
                <a:effectLst/>
                <a:latin typeface="-apple-system"/>
              </a:rPr>
              <a:t>行进目标</a:t>
            </a:r>
            <a:endParaRPr lang="zh-CN" altLang="en-US" dirty="0"/>
          </a:p>
        </p:txBody>
      </p:sp>
      <p:sp>
        <p:nvSpPr>
          <p:cNvPr id="4" name="灯片编号占位符 3">
            <a:extLst>
              <a:ext uri="{FF2B5EF4-FFF2-40B4-BE49-F238E27FC236}">
                <a16:creationId xmlns:a16="http://schemas.microsoft.com/office/drawing/2014/main" id="{8CC3518A-C6C8-B92D-4AA3-E31C685079BB}"/>
              </a:ext>
            </a:extLst>
          </p:cNvPr>
          <p:cNvSpPr>
            <a:spLocks noGrp="1"/>
          </p:cNvSpPr>
          <p:nvPr>
            <p:ph type="sldNum" sz="quarter" idx="5"/>
          </p:nvPr>
        </p:nvSpPr>
        <p:spPr/>
        <p:txBody>
          <a:bodyPr/>
          <a:lstStyle/>
          <a:p>
            <a:fld id="{1B28674F-E567-AA4B-8C16-788D7CE21C4F}" type="slidenum">
              <a:rPr lang="en-US" altLang="zh-CN" smtClean="0"/>
              <a:t>7</a:t>
            </a:fld>
            <a:endParaRPr kumimoji="1" lang="zh-CN" altLang="en-US"/>
          </a:p>
        </p:txBody>
      </p:sp>
    </p:spTree>
    <p:extLst>
      <p:ext uri="{BB962C8B-B14F-4D97-AF65-F5344CB8AC3E}">
        <p14:creationId xmlns:p14="http://schemas.microsoft.com/office/powerpoint/2010/main" val="3409187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A17C8-ADAD-B871-3E23-A2561E38BE4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99FB6B-30C6-8C36-F430-9B4ACB0AA64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9823B4C-BDB3-A6D1-0773-D41951B326E0}"/>
              </a:ext>
            </a:extLst>
          </p:cNvPr>
          <p:cNvSpPr>
            <a:spLocks noGrp="1"/>
          </p:cNvSpPr>
          <p:nvPr>
            <p:ph type="body" idx="1"/>
          </p:nvPr>
        </p:nvSpPr>
        <p:spPr/>
        <p:txBody>
          <a:bodyPr/>
          <a:lstStyle/>
          <a:p>
            <a:r>
              <a:rPr lang="zh-CN" altLang="en-US" dirty="0"/>
              <a:t>经典方法</a:t>
            </a:r>
            <a:br>
              <a:rPr lang="en-US" altLang="zh-CN" dirty="0"/>
            </a:br>
            <a:r>
              <a:rPr lang="zh-CN" altLang="en-US" b="0" i="0" dirty="0">
                <a:solidFill>
                  <a:srgbClr val="4D4D4D"/>
                </a:solidFill>
                <a:effectLst/>
                <a:latin typeface="-apple-system"/>
              </a:rPr>
              <a:t>边界定义为已知空间和未知空间之间的区域</a:t>
            </a:r>
            <a:br>
              <a:rPr lang="en-US" altLang="zh-CN" b="0" i="0" dirty="0">
                <a:solidFill>
                  <a:srgbClr val="4D4D4D"/>
                </a:solidFill>
                <a:effectLst/>
                <a:latin typeface="-apple-system"/>
              </a:rPr>
            </a:br>
            <a:r>
              <a:rPr lang="zh-CN" altLang="en-US" b="0" i="0" dirty="0">
                <a:solidFill>
                  <a:srgbClr val="4D4D4D"/>
                </a:solidFill>
                <a:effectLst/>
                <a:latin typeface="-apple-system"/>
              </a:rPr>
              <a:t>选择最近的边界区域，作为目标</a:t>
            </a:r>
            <a:br>
              <a:rPr lang="en-US" altLang="zh-CN" b="0" i="0" dirty="0">
                <a:solidFill>
                  <a:srgbClr val="4D4D4D"/>
                </a:solidFill>
                <a:effectLst/>
                <a:latin typeface="-apple-system"/>
              </a:rPr>
            </a:br>
            <a:r>
              <a:rPr lang="en-US" altLang="zh-CN" b="0" i="0" dirty="0">
                <a:solidFill>
                  <a:srgbClr val="4D4D4D"/>
                </a:solidFill>
                <a:effectLst/>
                <a:latin typeface="-apple-system"/>
              </a:rPr>
              <a:t>https://github.com/adrian-soch/frontier_exploration/tree/main</a:t>
            </a:r>
            <a:endParaRPr lang="zh-CN" altLang="en-US" dirty="0"/>
          </a:p>
        </p:txBody>
      </p:sp>
      <p:sp>
        <p:nvSpPr>
          <p:cNvPr id="4" name="灯片编号占位符 3">
            <a:extLst>
              <a:ext uri="{FF2B5EF4-FFF2-40B4-BE49-F238E27FC236}">
                <a16:creationId xmlns:a16="http://schemas.microsoft.com/office/drawing/2014/main" id="{6F7AF263-5DFC-7A67-4D3A-F64F4AF7A36D}"/>
              </a:ext>
            </a:extLst>
          </p:cNvPr>
          <p:cNvSpPr>
            <a:spLocks noGrp="1"/>
          </p:cNvSpPr>
          <p:nvPr>
            <p:ph type="sldNum" sz="quarter" idx="5"/>
          </p:nvPr>
        </p:nvSpPr>
        <p:spPr/>
        <p:txBody>
          <a:bodyPr/>
          <a:lstStyle/>
          <a:p>
            <a:fld id="{1B28674F-E567-AA4B-8C16-788D7CE21C4F}" type="slidenum">
              <a:rPr lang="en-US" altLang="zh-CN" smtClean="0"/>
              <a:t>9</a:t>
            </a:fld>
            <a:endParaRPr kumimoji="1" lang="zh-CN" altLang="en-US"/>
          </a:p>
        </p:txBody>
      </p:sp>
    </p:spTree>
    <p:extLst>
      <p:ext uri="{BB962C8B-B14F-4D97-AF65-F5344CB8AC3E}">
        <p14:creationId xmlns:p14="http://schemas.microsoft.com/office/powerpoint/2010/main" val="3592058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F5C130-56B3-9EC6-DDCD-022E547DEE9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872E359-B42B-629F-6862-707E7F8D731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D4B7B6D-8BF9-53F5-A9F9-8E95B49C3194}"/>
              </a:ext>
            </a:extLst>
          </p:cNvPr>
          <p:cNvSpPr>
            <a:spLocks noGrp="1"/>
          </p:cNvSpPr>
          <p:nvPr>
            <p:ph type="body" idx="1"/>
          </p:nvPr>
        </p:nvSpPr>
        <p:spPr/>
        <p:txBody>
          <a:bodyPr/>
          <a:lstStyle/>
          <a:p>
            <a:r>
              <a:rPr lang="zh-CN" altLang="en-US" dirty="0"/>
              <a:t>比较先进的方法</a:t>
            </a:r>
            <a:br>
              <a:rPr lang="en-US" altLang="zh-CN" dirty="0"/>
            </a:br>
            <a:r>
              <a:rPr lang="zh-CN" altLang="en-US" dirty="0"/>
              <a:t>将主动建图，看作</a:t>
            </a:r>
            <a:r>
              <a:rPr lang="en-US" altLang="zh-CN" dirty="0"/>
              <a:t>POMDP</a:t>
            </a:r>
            <a:r>
              <a:rPr lang="zh-CN" altLang="en-US" dirty="0"/>
              <a:t>问题</a:t>
            </a:r>
            <a:endParaRPr lang="en-US" altLang="zh-CN" dirty="0"/>
          </a:p>
          <a:p>
            <a:r>
              <a:rPr lang="zh-CN" altLang="en-US" dirty="0"/>
              <a:t>估计互信息，作为返回的</a:t>
            </a:r>
            <a:r>
              <a:rPr lang="en-US" altLang="zh-CN" dirty="0"/>
              <a:t>value</a:t>
            </a:r>
            <a:endParaRPr lang="zh-CN" altLang="en-US" dirty="0"/>
          </a:p>
        </p:txBody>
      </p:sp>
      <p:sp>
        <p:nvSpPr>
          <p:cNvPr id="4" name="灯片编号占位符 3">
            <a:extLst>
              <a:ext uri="{FF2B5EF4-FFF2-40B4-BE49-F238E27FC236}">
                <a16:creationId xmlns:a16="http://schemas.microsoft.com/office/drawing/2014/main" id="{E7CD5C37-E347-D192-5113-F2ADB05DCA83}"/>
              </a:ext>
            </a:extLst>
          </p:cNvPr>
          <p:cNvSpPr>
            <a:spLocks noGrp="1"/>
          </p:cNvSpPr>
          <p:nvPr>
            <p:ph type="sldNum" sz="quarter" idx="5"/>
          </p:nvPr>
        </p:nvSpPr>
        <p:spPr/>
        <p:txBody>
          <a:bodyPr/>
          <a:lstStyle/>
          <a:p>
            <a:fld id="{1B28674F-E567-AA4B-8C16-788D7CE21C4F}" type="slidenum">
              <a:rPr lang="en-US" altLang="zh-CN" smtClean="0"/>
              <a:t>10</a:t>
            </a:fld>
            <a:endParaRPr kumimoji="1" lang="zh-CN" altLang="en-US"/>
          </a:p>
        </p:txBody>
      </p:sp>
    </p:spTree>
    <p:extLst>
      <p:ext uri="{BB962C8B-B14F-4D97-AF65-F5344CB8AC3E}">
        <p14:creationId xmlns:p14="http://schemas.microsoft.com/office/powerpoint/2010/main" val="1029399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902789-39A5-6BB7-987F-A7A8D30B226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F98F010-A42A-2749-07CA-F4CADA37F3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07D6BD13-6E6F-9790-CB9C-C8F845894D5D}"/>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5" name="页脚占位符 4">
            <a:extLst>
              <a:ext uri="{FF2B5EF4-FFF2-40B4-BE49-F238E27FC236}">
                <a16:creationId xmlns:a16="http://schemas.microsoft.com/office/drawing/2014/main" id="{9722137C-83BE-6ABA-B6A8-25F20B93C8A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C8D352F-B6C5-B2BB-E8F7-6AB3C8E738F4}"/>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125381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93EA4D-CB6D-CBC7-2D6B-F03C70B6318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56F108E-ABDC-0A8B-54C0-53C6EE52F6AB}"/>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E5C7B82-4281-4011-BBAB-A0F2E26B74D5}"/>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5" name="页脚占位符 4">
            <a:extLst>
              <a:ext uri="{FF2B5EF4-FFF2-40B4-BE49-F238E27FC236}">
                <a16:creationId xmlns:a16="http://schemas.microsoft.com/office/drawing/2014/main" id="{E708FB33-5FD3-125D-21C9-F68ED7F2706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094734C-EBD3-7332-682E-FFB9B90C4C64}"/>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45324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55D60FA-3943-AB64-E582-583C7A09A774}"/>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78C1C99F-8BF7-0FE0-4B6A-8F2BDB77CB10}"/>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E29023D-A317-E027-0AD9-D2C5D9064142}"/>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5" name="页脚占位符 4">
            <a:extLst>
              <a:ext uri="{FF2B5EF4-FFF2-40B4-BE49-F238E27FC236}">
                <a16:creationId xmlns:a16="http://schemas.microsoft.com/office/drawing/2014/main" id="{BD79B878-7336-BA21-FA8F-546B5A94198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4AEFAE9-0900-1060-3FDA-1F0D55A7A88C}"/>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1022444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024FA3-C41A-37D5-04BA-196A3AA9859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E9733C1-2168-B4E8-03E0-546AE70E1822}"/>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72C76EE-D9C3-A7B6-75C3-47D5C624D902}"/>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5" name="页脚占位符 4">
            <a:extLst>
              <a:ext uri="{FF2B5EF4-FFF2-40B4-BE49-F238E27FC236}">
                <a16:creationId xmlns:a16="http://schemas.microsoft.com/office/drawing/2014/main" id="{A9062595-D72C-C99B-4EE7-C33AF438D2D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0783A16-A1C5-7C8D-8C07-B4C7506856BF}"/>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202136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2B399F-390F-123D-C243-7C64A4DFC36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146B0D7-7BE6-6BE4-D4E5-CE7BE6F8A4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2DB73F5-3268-8D12-8A37-31F245C29DEE}"/>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5" name="页脚占位符 4">
            <a:extLst>
              <a:ext uri="{FF2B5EF4-FFF2-40B4-BE49-F238E27FC236}">
                <a16:creationId xmlns:a16="http://schemas.microsoft.com/office/drawing/2014/main" id="{CCB51596-3E59-4E91-5CE1-D052BA3F315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E4BB905-2D40-B899-0632-8623277D5D1B}"/>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1706191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CBA7BC-BAA1-78E9-84CF-B0070C10DDC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B265124-3E66-B652-46DA-5DFAD03AA42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0979C7A-D213-8EF6-2C94-E4064FC9623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71712D6-EB67-741C-9CEF-837304BC02C8}"/>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6" name="页脚占位符 5">
            <a:extLst>
              <a:ext uri="{FF2B5EF4-FFF2-40B4-BE49-F238E27FC236}">
                <a16:creationId xmlns:a16="http://schemas.microsoft.com/office/drawing/2014/main" id="{094A6484-15E0-0A6C-09A3-D542CC479C0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1BF62B0-81CF-652E-F1EA-0EC7CF254039}"/>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31009796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727B9C-0F5D-494D-D5EF-1C6F524F575F}"/>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0866AD3-16F9-ED56-5391-237F5CAD88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4C32410A-ABB2-C9AA-B3BA-F372A4D47EA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7B6BC0F5-E6C3-69AA-5D48-3141E267CA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DF0EBF5A-5EFF-D4DF-A1F7-F4BF6AAADF1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6716BB8F-E81E-4BCB-CDEF-94F6FEC3EF8C}"/>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8" name="页脚占位符 7">
            <a:extLst>
              <a:ext uri="{FF2B5EF4-FFF2-40B4-BE49-F238E27FC236}">
                <a16:creationId xmlns:a16="http://schemas.microsoft.com/office/drawing/2014/main" id="{897CD5E5-D400-1824-8D14-AD4E7ED43E97}"/>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FD1A03E-AE4F-3D5D-CC59-A4F6833F6E60}"/>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2302220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8813F3-1C45-7156-90BB-01E70F3714A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5A525B4-06B6-545D-B67D-D2B6E813CEF0}"/>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4" name="页脚占位符 3">
            <a:extLst>
              <a:ext uri="{FF2B5EF4-FFF2-40B4-BE49-F238E27FC236}">
                <a16:creationId xmlns:a16="http://schemas.microsoft.com/office/drawing/2014/main" id="{B14451CB-CBD0-979A-615C-ECB0B90EC206}"/>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AEE5DF4-0233-4FF5-A20F-8605F6E5C180}"/>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1137942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8472D3F-AE29-4B8A-439A-885763492E7C}"/>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3" name="页脚占位符 2">
            <a:extLst>
              <a:ext uri="{FF2B5EF4-FFF2-40B4-BE49-F238E27FC236}">
                <a16:creationId xmlns:a16="http://schemas.microsoft.com/office/drawing/2014/main" id="{6FC27B53-8186-78CD-4086-F5E99ACCB47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E87AE98-7476-BBAD-6ABE-05BA092949DA}"/>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2888558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4489D7-1709-EC7A-FB86-2F2C76554B0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9BD6BCA-9095-0027-1B5C-49D6393FCC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6EC85C15-5D56-180C-3F20-C6A99053F4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4806C7E-D768-E94F-595E-697EFACE7215}"/>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6" name="页脚占位符 5">
            <a:extLst>
              <a:ext uri="{FF2B5EF4-FFF2-40B4-BE49-F238E27FC236}">
                <a16:creationId xmlns:a16="http://schemas.microsoft.com/office/drawing/2014/main" id="{7CC819A6-603E-9351-E3F1-463F0B199D6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3E77900-19D9-A548-879B-021B7BE0582E}"/>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26464092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A4176A-2331-3862-C0C6-769B74EDB06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D08036C-D285-9887-C5F1-B478757D7E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986B60A-EB91-46A2-F96A-BC5F1337DE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3C4B963-FE9A-C007-1060-715F04BF3DA9}"/>
              </a:ext>
            </a:extLst>
          </p:cNvPr>
          <p:cNvSpPr>
            <a:spLocks noGrp="1"/>
          </p:cNvSpPr>
          <p:nvPr>
            <p:ph type="dt" sz="half" idx="10"/>
          </p:nvPr>
        </p:nvSpPr>
        <p:spPr/>
        <p:txBody>
          <a:bodyPr/>
          <a:lstStyle/>
          <a:p>
            <a:fld id="{44F8D11C-3EE7-44C7-BB8E-E9311798CD17}" type="datetimeFigureOut">
              <a:rPr lang="zh-CN" altLang="en-US" smtClean="0"/>
              <a:t>2025/6/13</a:t>
            </a:fld>
            <a:endParaRPr lang="zh-CN" altLang="en-US"/>
          </a:p>
        </p:txBody>
      </p:sp>
      <p:sp>
        <p:nvSpPr>
          <p:cNvPr id="6" name="页脚占位符 5">
            <a:extLst>
              <a:ext uri="{FF2B5EF4-FFF2-40B4-BE49-F238E27FC236}">
                <a16:creationId xmlns:a16="http://schemas.microsoft.com/office/drawing/2014/main" id="{A7EC23AC-A331-853D-41A8-446FBB05EEB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3CDFB15-4435-E62A-8F8F-FA6DB729E95D}"/>
              </a:ext>
            </a:extLst>
          </p:cNvPr>
          <p:cNvSpPr>
            <a:spLocks noGrp="1"/>
          </p:cNvSpPr>
          <p:nvPr>
            <p:ph type="sldNum" sz="quarter" idx="12"/>
          </p:nvPr>
        </p:nvSpPr>
        <p:spPr/>
        <p:txBody>
          <a:body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1341679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A2880BF-B4B8-15F5-A026-BC095F357E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E000C62F-D4AC-A11F-5A71-56DDFED7E2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CCCEEF3-97B5-75D4-0EEC-9ECB3C8B67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F8D11C-3EE7-44C7-BB8E-E9311798CD17}" type="datetimeFigureOut">
              <a:rPr lang="zh-CN" altLang="en-US" smtClean="0"/>
              <a:t>2025/6/13</a:t>
            </a:fld>
            <a:endParaRPr lang="zh-CN" altLang="en-US"/>
          </a:p>
        </p:txBody>
      </p:sp>
      <p:sp>
        <p:nvSpPr>
          <p:cNvPr id="5" name="页脚占位符 4">
            <a:extLst>
              <a:ext uri="{FF2B5EF4-FFF2-40B4-BE49-F238E27FC236}">
                <a16:creationId xmlns:a16="http://schemas.microsoft.com/office/drawing/2014/main" id="{41D3D856-D5C9-6F43-0081-BD909DAE1A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8DD3467D-6882-CAD2-BFFC-68175D9F3A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B0C9B2-C0BE-4698-9641-89C3F5EC1304}" type="slidenum">
              <a:rPr lang="zh-CN" altLang="en-US" smtClean="0"/>
              <a:t>‹#›</a:t>
            </a:fld>
            <a:endParaRPr lang="zh-CN" altLang="en-US"/>
          </a:p>
        </p:txBody>
      </p:sp>
    </p:spTree>
    <p:extLst>
      <p:ext uri="{BB962C8B-B14F-4D97-AF65-F5344CB8AC3E}">
        <p14:creationId xmlns:p14="http://schemas.microsoft.com/office/powerpoint/2010/main" val="2854109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doi.org/10.1016/j.robot.2016.06.008" TargetMode="Externa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2.gif"/></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数据 1"/>
          <p:cNvSpPr/>
          <p:nvPr/>
        </p:nvSpPr>
        <p:spPr>
          <a:xfrm>
            <a:off x="724805" y="0"/>
            <a:ext cx="6389410" cy="6877991"/>
          </a:xfrm>
          <a:prstGeom prst="roundRect">
            <a:avLst>
              <a:gd name="adj" fmla="val 0"/>
            </a:avLst>
          </a:prstGeom>
          <a:blipFill rotWithShape="1">
            <a:blip r:embed="rId3"/>
            <a:stretch>
              <a:fillRect l="-40217" r="-43155"/>
            </a:stretch>
          </a:blipFill>
          <a:ln w="12700" cap="flat" cmpd="sng">
            <a:solidFill>
              <a:schemeClr val="accent1">
                <a:shade val="50000"/>
              </a:schemeClr>
            </a:solidFill>
            <a:prstDash val="solid"/>
            <a:miter/>
          </a:ln>
        </p:spPr>
        <p:txBody>
          <a:bodyPr anchor="ctr"/>
          <a:lstStyle/>
          <a:p>
            <a:pPr algn="ctr"/>
            <a:endParaRPr lang="zh-CN" altLang="zh-CN">
              <a:solidFill>
                <a:schemeClr val="lt1"/>
              </a:solidFill>
            </a:endParaRPr>
          </a:p>
        </p:txBody>
      </p:sp>
      <p:sp>
        <p:nvSpPr>
          <p:cNvPr id="40" name="矩形 39"/>
          <p:cNvSpPr/>
          <p:nvPr/>
        </p:nvSpPr>
        <p:spPr>
          <a:xfrm>
            <a:off x="6849515" y="-38626"/>
            <a:ext cx="5342484" cy="6935254"/>
          </a:xfrm>
          <a:prstGeom prst="rect">
            <a:avLst/>
          </a:prstGeom>
          <a:solidFill>
            <a:srgbClr val="9A0001"/>
          </a:solidFill>
          <a:ln>
            <a:noFill/>
          </a:ln>
        </p:spPr>
        <p:txBody>
          <a:bodyPr anchor="ctr"/>
          <a:lstStyle/>
          <a:p>
            <a:pPr algn="ctr"/>
            <a:endParaRPr lang="zh-CN" altLang="zh-CN">
              <a:solidFill>
                <a:schemeClr val="lt1"/>
              </a:solidFill>
              <a:latin typeface="思源黑体 CN Light"/>
              <a:ea typeface="思源黑体 CN Light"/>
            </a:endParaRPr>
          </a:p>
        </p:txBody>
      </p:sp>
      <p:sp>
        <p:nvSpPr>
          <p:cNvPr id="37" name="矩形 36"/>
          <p:cNvSpPr/>
          <p:nvPr/>
        </p:nvSpPr>
        <p:spPr>
          <a:xfrm>
            <a:off x="-20217" y="-38627"/>
            <a:ext cx="997882" cy="6955131"/>
          </a:xfrm>
          <a:prstGeom prst="rect">
            <a:avLst/>
          </a:prstGeom>
          <a:solidFill>
            <a:srgbClr val="9A0001"/>
          </a:solidFill>
          <a:ln>
            <a:noFill/>
          </a:ln>
        </p:spPr>
        <p:txBody>
          <a:bodyPr anchor="ctr"/>
          <a:lstStyle/>
          <a:p>
            <a:pPr algn="ctr"/>
            <a:endParaRPr lang="zh-CN" altLang="zh-CN">
              <a:solidFill>
                <a:schemeClr val="lt1"/>
              </a:solidFill>
              <a:latin typeface="思源黑体 CN Light"/>
              <a:ea typeface="思源黑体 CN Light"/>
            </a:endParaRPr>
          </a:p>
        </p:txBody>
      </p:sp>
      <p:pic>
        <p:nvPicPr>
          <p:cNvPr id="3" name="图片 2"/>
          <p:cNvPicPr>
            <a:picLocks noChangeAspect="1"/>
          </p:cNvPicPr>
          <p:nvPr/>
        </p:nvPicPr>
        <p:blipFill rotWithShape="1">
          <a:blip r:embed="rId4"/>
          <a:srcRect l="57443"/>
          <a:stretch/>
        </p:blipFill>
        <p:spPr>
          <a:xfrm>
            <a:off x="6888869" y="4832935"/>
            <a:ext cx="5342484" cy="2574825"/>
          </a:xfrm>
          <a:prstGeom prst="rect">
            <a:avLst/>
          </a:prstGeom>
        </p:spPr>
      </p:pic>
      <p:sp>
        <p:nvSpPr>
          <p:cNvPr id="7" name="文本框 6"/>
          <p:cNvSpPr txBox="1"/>
          <p:nvPr/>
        </p:nvSpPr>
        <p:spPr>
          <a:xfrm>
            <a:off x="5700988" y="2674676"/>
            <a:ext cx="5984730" cy="1107996"/>
          </a:xfrm>
          <a:prstGeom prst="rect">
            <a:avLst/>
          </a:prstGeom>
          <a:noFill/>
        </p:spPr>
        <p:txBody>
          <a:bodyPr wrap="square">
            <a:spAutoFit/>
          </a:bodyPr>
          <a:lstStyle/>
          <a:p>
            <a:pPr algn="r"/>
            <a:r>
              <a:rPr lang="zh-CN" altLang="en-US" sz="6600" dirty="0">
                <a:solidFill>
                  <a:schemeClr val="bg1"/>
                </a:solidFill>
                <a:latin typeface="Times New Roman" panose="02020603050405020304" pitchFamily="18" charset="0"/>
                <a:ea typeface="FZCuHeiSongS-B-GB"/>
                <a:cs typeface="Times New Roman" panose="02020603050405020304" pitchFamily="18" charset="0"/>
              </a:rPr>
              <a:t>主动建图</a:t>
            </a:r>
            <a:endParaRPr lang="zh-CN" altLang="zh-CN" sz="6600" dirty="0">
              <a:solidFill>
                <a:schemeClr val="bg1"/>
              </a:solidFill>
              <a:latin typeface="Times New Roman" panose="02020603050405020304" pitchFamily="18" charset="0"/>
              <a:ea typeface="FZCuHeiSongS-B-GB"/>
              <a:cs typeface="Times New Roman" panose="02020603050405020304" pitchFamily="18" charset="0"/>
            </a:endParaRPr>
          </a:p>
        </p:txBody>
      </p:sp>
      <p:cxnSp>
        <p:nvCxnSpPr>
          <p:cNvPr id="11" name="直接连接符 10"/>
          <p:cNvCxnSpPr/>
          <p:nvPr/>
        </p:nvCxnSpPr>
        <p:spPr>
          <a:xfrm>
            <a:off x="5838313" y="4240505"/>
            <a:ext cx="997882" cy="0"/>
          </a:xfrm>
          <a:prstGeom prst="line">
            <a:avLst/>
          </a:prstGeom>
          <a:ln w="28575">
            <a:solidFill>
              <a:srgbClr val="9A0001"/>
            </a:solidFill>
            <a:prstDash val="solid"/>
            <a:miter/>
          </a:ln>
        </p:spPr>
      </p:cxnSp>
      <p:sp>
        <p:nvSpPr>
          <p:cNvPr id="28" name="文本框 27"/>
          <p:cNvSpPr txBox="1"/>
          <p:nvPr/>
        </p:nvSpPr>
        <p:spPr>
          <a:xfrm>
            <a:off x="8987963" y="3929851"/>
            <a:ext cx="2640456" cy="400110"/>
          </a:xfrm>
          <a:prstGeom prst="rect">
            <a:avLst/>
          </a:prstGeom>
          <a:noFill/>
        </p:spPr>
        <p:txBody>
          <a:bodyPr wrap="square" anchor="t">
            <a:spAutoFit/>
          </a:bodyPr>
          <a:lstStyle/>
          <a:p>
            <a:pPr algn="r"/>
            <a:r>
              <a:rPr lang="zh-CN" altLang="en-US" sz="2000" dirty="0">
                <a:solidFill>
                  <a:schemeClr val="bg1"/>
                </a:solidFill>
                <a:latin typeface="FZCuHeiSongS-B-GB"/>
                <a:ea typeface="FZCuHeiSongS-B-GB"/>
              </a:rPr>
              <a:t>李鹏宇 </a:t>
            </a:r>
            <a:endParaRPr lang="zh-CN" altLang="zh-CN" sz="2000" dirty="0">
              <a:solidFill>
                <a:schemeClr val="bg1"/>
              </a:solidFill>
              <a:latin typeface="FZCuHeiSongS-B-GB"/>
              <a:ea typeface="FZCuHeiSongS-B-GB"/>
            </a:endParaRPr>
          </a:p>
        </p:txBody>
      </p:sp>
      <p:sp>
        <p:nvSpPr>
          <p:cNvPr id="31" name="文本框 30"/>
          <p:cNvSpPr txBox="1"/>
          <p:nvPr/>
        </p:nvSpPr>
        <p:spPr>
          <a:xfrm>
            <a:off x="9518651" y="4432825"/>
            <a:ext cx="2109768" cy="400110"/>
          </a:xfrm>
          <a:prstGeom prst="rect">
            <a:avLst/>
          </a:prstGeom>
          <a:noFill/>
        </p:spPr>
        <p:txBody>
          <a:bodyPr wrap="square">
            <a:spAutoFit/>
          </a:bodyPr>
          <a:lstStyle/>
          <a:p>
            <a:pPr algn="r"/>
            <a:r>
              <a:rPr lang="en-US" altLang="en-US" sz="2000" dirty="0">
                <a:solidFill>
                  <a:schemeClr val="bg1"/>
                </a:solidFill>
                <a:latin typeface="FZCuHeiSongS-B-GB"/>
                <a:ea typeface="FZCuHeiSongS-B-GB"/>
              </a:rPr>
              <a:t>202</a:t>
            </a:r>
            <a:r>
              <a:rPr lang="en-US" altLang="zh-CN" sz="2000" dirty="0">
                <a:solidFill>
                  <a:schemeClr val="bg1"/>
                </a:solidFill>
                <a:latin typeface="FZCuHeiSongS-B-GB"/>
                <a:ea typeface="FZCuHeiSongS-B-GB"/>
              </a:rPr>
              <a:t>5</a:t>
            </a:r>
            <a:r>
              <a:rPr lang="zh-CN" altLang="zh-CN" sz="2000" dirty="0">
                <a:solidFill>
                  <a:schemeClr val="bg1"/>
                </a:solidFill>
                <a:latin typeface="FZCuHeiSongS-B-GB"/>
                <a:ea typeface="FZCuHeiSongS-B-GB"/>
              </a:rPr>
              <a:t>年</a:t>
            </a:r>
            <a:r>
              <a:rPr lang="en-US" altLang="zh-CN" sz="2000" dirty="0">
                <a:solidFill>
                  <a:schemeClr val="bg1"/>
                </a:solidFill>
                <a:latin typeface="FZCuHeiSongS-B-GB"/>
                <a:ea typeface="FZCuHeiSongS-B-GB"/>
              </a:rPr>
              <a:t>6</a:t>
            </a:r>
            <a:r>
              <a:rPr lang="zh-CN" altLang="zh-CN" sz="2000" dirty="0">
                <a:solidFill>
                  <a:schemeClr val="bg1"/>
                </a:solidFill>
                <a:latin typeface="FZCuHeiSongS-B-GB"/>
                <a:ea typeface="FZCuHeiSongS-B-GB"/>
              </a:rPr>
              <a:t>月</a:t>
            </a:r>
            <a:r>
              <a:rPr lang="en-US" altLang="zh-CN" sz="2000" dirty="0">
                <a:solidFill>
                  <a:schemeClr val="bg1"/>
                </a:solidFill>
                <a:latin typeface="FZCuHeiSongS-B-GB"/>
                <a:ea typeface="FZCuHeiSongS-B-GB"/>
              </a:rPr>
              <a:t>6</a:t>
            </a:r>
            <a:r>
              <a:rPr lang="zh-CN" altLang="zh-CN" sz="2000" dirty="0">
                <a:solidFill>
                  <a:schemeClr val="bg1"/>
                </a:solidFill>
                <a:latin typeface="FZCuHeiSongS-B-GB"/>
                <a:ea typeface="FZCuHeiSongS-B-GB"/>
              </a:rPr>
              <a:t>日</a:t>
            </a:r>
          </a:p>
        </p:txBody>
      </p:sp>
      <p:grpSp>
        <p:nvGrpSpPr>
          <p:cNvPr id="33" name="组合 32"/>
          <p:cNvGrpSpPr/>
          <p:nvPr/>
        </p:nvGrpSpPr>
        <p:grpSpPr>
          <a:xfrm>
            <a:off x="244790" y="1748533"/>
            <a:ext cx="507831" cy="3378157"/>
            <a:chOff x="381322" y="1266510"/>
            <a:chExt cx="507831" cy="3378157"/>
          </a:xfrm>
        </p:grpSpPr>
        <p:sp>
          <p:nvSpPr>
            <p:cNvPr id="34" name="文本框 33"/>
            <p:cNvSpPr txBox="1"/>
            <p:nvPr/>
          </p:nvSpPr>
          <p:spPr>
            <a:xfrm>
              <a:off x="381322" y="1266510"/>
              <a:ext cx="507831" cy="2900143"/>
            </a:xfrm>
            <a:prstGeom prst="rect">
              <a:avLst/>
            </a:prstGeom>
            <a:noFill/>
          </p:spPr>
          <p:txBody>
            <a:bodyPr vert="eaVert" wrap="square">
              <a:spAutoFit/>
            </a:bodyPr>
            <a:lstStyle/>
            <a:p>
              <a:r>
                <a:rPr lang="en-US" altLang="en-US" sz="2100">
                  <a:solidFill>
                    <a:schemeClr val="bg1"/>
                  </a:solidFill>
                  <a:latin typeface="FZCuHeiSongS-B-GB"/>
                  <a:ea typeface="FZCuHeiSongS-B-GB"/>
                </a:rPr>
                <a:t>Peking</a:t>
              </a:r>
              <a:r>
                <a:rPr lang="zh-CN" altLang="zh-CN" sz="2100">
                  <a:solidFill>
                    <a:schemeClr val="bg1"/>
                  </a:solidFill>
                  <a:latin typeface="FZCuHeiSongS-B-GB"/>
                  <a:ea typeface="FZCuHeiSongS-B-GB"/>
                </a:rPr>
                <a:t> </a:t>
              </a:r>
              <a:r>
                <a:rPr lang="en-US" altLang="en-US" sz="2100">
                  <a:solidFill>
                    <a:schemeClr val="bg1"/>
                  </a:solidFill>
                  <a:latin typeface="FZCuHeiSongS-B-GB"/>
                  <a:ea typeface="FZCuHeiSongS-B-GB"/>
                </a:rPr>
                <a:t>University</a:t>
              </a:r>
              <a:endParaRPr lang="zh-CN" altLang="zh-CN" sz="2100">
                <a:solidFill>
                  <a:schemeClr val="bg1"/>
                </a:solidFill>
                <a:latin typeface="FZCuHeiSongS-B-GB"/>
                <a:ea typeface="FZCuHeiSongS-B-GB"/>
              </a:endParaRPr>
            </a:p>
          </p:txBody>
        </p:sp>
        <p:cxnSp>
          <p:nvCxnSpPr>
            <p:cNvPr id="36" name="直接连接符 33"/>
            <p:cNvCxnSpPr/>
            <p:nvPr/>
          </p:nvCxnSpPr>
          <p:spPr>
            <a:xfrm>
              <a:off x="591504" y="3847938"/>
              <a:ext cx="0" cy="796729"/>
            </a:xfrm>
            <a:prstGeom prst="line">
              <a:avLst/>
            </a:prstGeom>
            <a:ln w="12700">
              <a:solidFill>
                <a:schemeClr val="bg1"/>
              </a:solidFill>
              <a:prstDash val="solid"/>
              <a:miter/>
            </a:ln>
          </p:spPr>
        </p:cxnSp>
      </p:grpSp>
      <p:pic>
        <p:nvPicPr>
          <p:cNvPr id="43" name="图片 42"/>
          <p:cNvPicPr>
            <a:picLocks noChangeAspect="1"/>
          </p:cNvPicPr>
          <p:nvPr/>
        </p:nvPicPr>
        <p:blipFill>
          <a:blip r:embed="rId5"/>
          <a:stretch/>
        </p:blipFill>
        <p:spPr>
          <a:xfrm>
            <a:off x="9739991" y="458041"/>
            <a:ext cx="1758315" cy="4953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C73665-DE95-CB32-434D-7938303B25A7}"/>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4555B078-5BB4-6CA1-CE5E-7A8A17E5D39F}"/>
              </a:ext>
            </a:extLst>
          </p:cNvPr>
          <p:cNvSpPr txBox="1"/>
          <p:nvPr/>
        </p:nvSpPr>
        <p:spPr>
          <a:xfrm>
            <a:off x="959552" y="462703"/>
            <a:ext cx="3583032"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Existing methods</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E0624F5C-640E-5407-6C81-9CF69197ADE4}"/>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AB0655B7-77BC-45F9-F1C3-154E150C099E}"/>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63E4D162-CDF7-59FB-54C9-B5053BCA72E6}"/>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sp>
        <p:nvSpPr>
          <p:cNvPr id="6" name="文本框 5">
            <a:extLst>
              <a:ext uri="{FF2B5EF4-FFF2-40B4-BE49-F238E27FC236}">
                <a16:creationId xmlns:a16="http://schemas.microsoft.com/office/drawing/2014/main" id="{114A9314-C556-A74B-453D-2DD0C0374132}"/>
              </a:ext>
            </a:extLst>
          </p:cNvPr>
          <p:cNvSpPr txBox="1"/>
          <p:nvPr/>
        </p:nvSpPr>
        <p:spPr>
          <a:xfrm>
            <a:off x="4641837" y="585813"/>
            <a:ext cx="3156442" cy="400110"/>
          </a:xfrm>
          <a:prstGeom prst="rect">
            <a:avLst/>
          </a:prstGeom>
          <a:noFill/>
        </p:spPr>
        <p:txBody>
          <a:bodyPr wrap="square">
            <a:spAutoFit/>
          </a:bodyPr>
          <a:lstStyle/>
          <a:p>
            <a:pPr algn="l">
              <a:spcBef>
                <a:spcPts val="1372"/>
              </a:spcBef>
              <a:spcAft>
                <a:spcPts val="1029"/>
              </a:spcAft>
            </a:pPr>
            <a:r>
              <a:rPr lang="en-US" altLang="zh-CN" sz="2000" b="1" i="0" dirty="0">
                <a:solidFill>
                  <a:srgbClr val="404040"/>
                </a:solidFill>
                <a:effectLst/>
                <a:latin typeface="quote-cjk-patch"/>
              </a:rPr>
              <a:t>POMDP</a:t>
            </a:r>
          </a:p>
        </p:txBody>
      </p:sp>
      <p:pic>
        <p:nvPicPr>
          <p:cNvPr id="4" name="图片 3">
            <a:extLst>
              <a:ext uri="{FF2B5EF4-FFF2-40B4-BE49-F238E27FC236}">
                <a16:creationId xmlns:a16="http://schemas.microsoft.com/office/drawing/2014/main" id="{240FE1AA-45F3-2DB5-43E7-D18A909D78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228" y="3535159"/>
            <a:ext cx="11008166" cy="2674153"/>
          </a:xfrm>
          <a:prstGeom prst="rect">
            <a:avLst/>
          </a:prstGeom>
        </p:spPr>
      </p:pic>
      <p:pic>
        <p:nvPicPr>
          <p:cNvPr id="8" name="图片 7">
            <a:extLst>
              <a:ext uri="{FF2B5EF4-FFF2-40B4-BE49-F238E27FC236}">
                <a16:creationId xmlns:a16="http://schemas.microsoft.com/office/drawing/2014/main" id="{8EADF525-EDFE-CE4F-AF3F-457D8703B5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72790" y="1051154"/>
            <a:ext cx="5225489" cy="2535899"/>
          </a:xfrm>
          <a:prstGeom prst="rect">
            <a:avLst/>
          </a:prstGeom>
        </p:spPr>
      </p:pic>
      <p:sp>
        <p:nvSpPr>
          <p:cNvPr id="10" name="文本框 9">
            <a:extLst>
              <a:ext uri="{FF2B5EF4-FFF2-40B4-BE49-F238E27FC236}">
                <a16:creationId xmlns:a16="http://schemas.microsoft.com/office/drawing/2014/main" id="{3F9E61B1-5B6E-A8E9-CDB5-2C7A8260265E}"/>
              </a:ext>
            </a:extLst>
          </p:cNvPr>
          <p:cNvSpPr txBox="1"/>
          <p:nvPr/>
        </p:nvSpPr>
        <p:spPr>
          <a:xfrm>
            <a:off x="284411" y="6444025"/>
            <a:ext cx="11927044" cy="461665"/>
          </a:xfrm>
          <a:prstGeom prst="rect">
            <a:avLst/>
          </a:prstGeom>
          <a:noFill/>
        </p:spPr>
        <p:txBody>
          <a:bodyPr wrap="square">
            <a:spAutoFit/>
          </a:bodyPr>
          <a:lstStyle/>
          <a:p>
            <a:r>
              <a:rPr lang="en-US" altLang="zh-CN" sz="1200" dirty="0">
                <a:solidFill>
                  <a:srgbClr val="222222"/>
                </a:solidFill>
                <a:latin typeface="Helvetica Neue"/>
              </a:rPr>
              <a:t>Mikko Lauri, Risto </a:t>
            </a:r>
            <a:r>
              <a:rPr lang="en-US" altLang="zh-CN" sz="1200" dirty="0" err="1">
                <a:solidFill>
                  <a:srgbClr val="222222"/>
                </a:solidFill>
                <a:latin typeface="Helvetica Neue"/>
              </a:rPr>
              <a:t>Ritala</a:t>
            </a:r>
            <a:r>
              <a:rPr lang="en-US" altLang="zh-CN" sz="1200" dirty="0">
                <a:solidFill>
                  <a:srgbClr val="222222"/>
                </a:solidFill>
                <a:latin typeface="Helvetica Neue"/>
              </a:rPr>
              <a:t>. Planning for robotic exploration based on forward simulation, Robotics and Autonomous Systems, Vol 83, (2016), pp. 15-31, DOI: </a:t>
            </a:r>
            <a:r>
              <a:rPr lang="en-US" altLang="zh-CN" sz="1200" dirty="0">
                <a:solidFill>
                  <a:srgbClr val="222222"/>
                </a:solidFill>
                <a:latin typeface="Helvetica Neue"/>
                <a:hlinkClick r:id="rId6">
                  <a:extLst>
                    <a:ext uri="{A12FA001-AC4F-418D-AE19-62706E023703}">
                      <ahyp:hlinkClr xmlns:ahyp="http://schemas.microsoft.com/office/drawing/2018/hyperlinkcolor" val="tx"/>
                    </a:ext>
                  </a:extLst>
                </a:hlinkClick>
              </a:rPr>
              <a:t>10.1016/j.robot.2016.06.008</a:t>
            </a:r>
            <a:endParaRPr lang="zh-CN" altLang="en-US" sz="1200" dirty="0">
              <a:solidFill>
                <a:srgbClr val="222222"/>
              </a:solidFill>
              <a:latin typeface="Helvetica Neue"/>
            </a:endParaRPr>
          </a:p>
        </p:txBody>
      </p:sp>
    </p:spTree>
    <p:extLst>
      <p:ext uri="{BB962C8B-B14F-4D97-AF65-F5344CB8AC3E}">
        <p14:creationId xmlns:p14="http://schemas.microsoft.com/office/powerpoint/2010/main" val="3793626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9279B1-21B3-395B-57DB-0DE08FA63367}"/>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BA8717E0-A9EE-443D-AE24-7489EC05F593}"/>
              </a:ext>
            </a:extLst>
          </p:cNvPr>
          <p:cNvSpPr txBox="1"/>
          <p:nvPr/>
        </p:nvSpPr>
        <p:spPr>
          <a:xfrm>
            <a:off x="959552" y="462703"/>
            <a:ext cx="3583032"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Existing methods</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7311221D-FEC0-CF01-AEC3-1C863DC3A0EA}"/>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D43D9D4C-1912-3B84-323E-28583B698252}"/>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A79C42EF-7E95-9200-F956-EBC613EB3615}"/>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sp>
        <p:nvSpPr>
          <p:cNvPr id="6" name="文本框 5">
            <a:extLst>
              <a:ext uri="{FF2B5EF4-FFF2-40B4-BE49-F238E27FC236}">
                <a16:creationId xmlns:a16="http://schemas.microsoft.com/office/drawing/2014/main" id="{FB9B2E1C-A6E1-7F4A-61EC-0F7AE24A1466}"/>
              </a:ext>
            </a:extLst>
          </p:cNvPr>
          <p:cNvSpPr txBox="1"/>
          <p:nvPr/>
        </p:nvSpPr>
        <p:spPr>
          <a:xfrm>
            <a:off x="4641837" y="585813"/>
            <a:ext cx="3156442" cy="400110"/>
          </a:xfrm>
          <a:prstGeom prst="rect">
            <a:avLst/>
          </a:prstGeom>
          <a:noFill/>
        </p:spPr>
        <p:txBody>
          <a:bodyPr wrap="square">
            <a:spAutoFit/>
          </a:bodyPr>
          <a:lstStyle/>
          <a:p>
            <a:pPr algn="l">
              <a:spcBef>
                <a:spcPts val="1372"/>
              </a:spcBef>
              <a:spcAft>
                <a:spcPts val="1029"/>
              </a:spcAft>
            </a:pPr>
            <a:r>
              <a:rPr lang="en-US" altLang="zh-CN" sz="2000" b="1" i="0" dirty="0" err="1">
                <a:solidFill>
                  <a:srgbClr val="404040"/>
                </a:solidFill>
                <a:effectLst/>
                <a:latin typeface="quote-cjk-patch"/>
              </a:rPr>
              <a:t>NeuralSLAM</a:t>
            </a:r>
            <a:endParaRPr lang="en-US" altLang="zh-CN" sz="2000" b="1" i="0" dirty="0">
              <a:solidFill>
                <a:srgbClr val="404040"/>
              </a:solidFill>
              <a:effectLst/>
              <a:latin typeface="quote-cjk-patch"/>
            </a:endParaRPr>
          </a:p>
        </p:txBody>
      </p:sp>
      <p:pic>
        <p:nvPicPr>
          <p:cNvPr id="7" name="图片 6">
            <a:extLst>
              <a:ext uri="{FF2B5EF4-FFF2-40B4-BE49-F238E27FC236}">
                <a16:creationId xmlns:a16="http://schemas.microsoft.com/office/drawing/2014/main" id="{4D533D23-F2DB-CA55-1354-D93C4931E2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9239" y="1805796"/>
            <a:ext cx="11673522" cy="3441949"/>
          </a:xfrm>
          <a:prstGeom prst="rect">
            <a:avLst/>
          </a:prstGeom>
        </p:spPr>
      </p:pic>
      <p:sp>
        <p:nvSpPr>
          <p:cNvPr id="10" name="文本框 9">
            <a:extLst>
              <a:ext uri="{FF2B5EF4-FFF2-40B4-BE49-F238E27FC236}">
                <a16:creationId xmlns:a16="http://schemas.microsoft.com/office/drawing/2014/main" id="{6CA3AA58-FF22-26D2-5D9E-AD111CD60DD6}"/>
              </a:ext>
            </a:extLst>
          </p:cNvPr>
          <p:cNvSpPr txBox="1"/>
          <p:nvPr/>
        </p:nvSpPr>
        <p:spPr>
          <a:xfrm>
            <a:off x="397228" y="6439981"/>
            <a:ext cx="10818962" cy="461665"/>
          </a:xfrm>
          <a:prstGeom prst="rect">
            <a:avLst/>
          </a:prstGeom>
          <a:noFill/>
        </p:spPr>
        <p:txBody>
          <a:bodyPr wrap="square">
            <a:spAutoFit/>
          </a:bodyPr>
          <a:lstStyle/>
          <a:p>
            <a:r>
              <a:rPr lang="zh-CN" altLang="en-US" sz="1200" dirty="0">
                <a:solidFill>
                  <a:srgbClr val="222222"/>
                </a:solidFill>
                <a:latin typeface="Helvetica Neue"/>
              </a:rPr>
              <a:t>Chaplot, Devendra &amp; Gandhi, Dhiraj &amp; Gupta, Saurabh &amp; Gupta, Abhinav &amp; Salakhutdinov, Ruslan. (2020). Learning to Explore using Active Neural SLAM. 10.48550/arXiv.2004.05155. </a:t>
            </a:r>
          </a:p>
        </p:txBody>
      </p:sp>
    </p:spTree>
    <p:extLst>
      <p:ext uri="{BB962C8B-B14F-4D97-AF65-F5344CB8AC3E}">
        <p14:creationId xmlns:p14="http://schemas.microsoft.com/office/powerpoint/2010/main" val="3756625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155993-E114-2A06-E4F5-9DC9EFDEC3C0}"/>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F20A63B5-2C2F-F698-723B-7D496679AED1}"/>
              </a:ext>
            </a:extLst>
          </p:cNvPr>
          <p:cNvSpPr txBox="1"/>
          <p:nvPr/>
        </p:nvSpPr>
        <p:spPr>
          <a:xfrm>
            <a:off x="959552" y="462703"/>
            <a:ext cx="2232599"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Toy model</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561C1093-EDBE-9A31-8269-D4F96D95817B}"/>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53EAC891-06FA-E8C4-F5C3-4E482DDA579C}"/>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D1382D59-C8A4-A814-C567-014CD46C8FE1}"/>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sp>
        <p:nvSpPr>
          <p:cNvPr id="8" name="文本框 7">
            <a:extLst>
              <a:ext uri="{FF2B5EF4-FFF2-40B4-BE49-F238E27FC236}">
                <a16:creationId xmlns:a16="http://schemas.microsoft.com/office/drawing/2014/main" id="{91BDF077-5F27-F9FC-3A7A-7DA4E3607325}"/>
              </a:ext>
            </a:extLst>
          </p:cNvPr>
          <p:cNvSpPr txBox="1"/>
          <p:nvPr/>
        </p:nvSpPr>
        <p:spPr>
          <a:xfrm>
            <a:off x="873288" y="1351471"/>
            <a:ext cx="7114773" cy="1477328"/>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目标函数：</a:t>
            </a:r>
            <a:r>
              <a:rPr lang="en-US" altLang="zh-CN" dirty="0">
                <a:latin typeface="Times New Roman" panose="02020603050405020304" pitchFamily="18" charset="0"/>
                <a:cs typeface="Times New Roman" panose="02020603050405020304" pitchFamily="18" charset="0"/>
              </a:rPr>
              <a:t>information gain +distance cost + close loop potential</a:t>
            </a: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A</a:t>
            </a:r>
            <a:r>
              <a:rPr lang="zh-CN" altLang="en-US" dirty="0">
                <a:latin typeface="Times New Roman" panose="02020603050405020304" pitchFamily="18" charset="0"/>
                <a:cs typeface="Times New Roman" panose="02020603050405020304" pitchFamily="18" charset="0"/>
              </a:rPr>
              <a:t>*路径规划</a:t>
            </a: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Observation</a:t>
            </a:r>
            <a:r>
              <a:rPr lang="zh-CN" altLang="en-US" dirty="0">
                <a:latin typeface="Times New Roman" panose="02020603050405020304" pitchFamily="18" charset="0"/>
                <a:cs typeface="Times New Roman" panose="02020603050405020304" pitchFamily="18" charset="0"/>
              </a:rPr>
              <a:t>具有一定范围</a:t>
            </a: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zh-CN" altLang="en-US" dirty="0">
                <a:latin typeface="Times New Roman" panose="02020603050405020304" pitchFamily="18" charset="0"/>
                <a:cs typeface="Times New Roman" panose="02020603050405020304" pitchFamily="18" charset="0"/>
              </a:rPr>
              <a:t>假定观测即真实，仅用于展示“寻找下一步目标”的目标函数</a:t>
            </a: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zh-CN" altLang="en-US" dirty="0">
              <a:latin typeface="Times New Roman" panose="02020603050405020304" pitchFamily="18" charset="0"/>
              <a:cs typeface="Times New Roman" panose="02020603050405020304" pitchFamily="18" charset="0"/>
            </a:endParaRPr>
          </a:p>
        </p:txBody>
      </p:sp>
      <p:pic>
        <p:nvPicPr>
          <p:cNvPr id="9" name="图片 8">
            <a:extLst>
              <a:ext uri="{FF2B5EF4-FFF2-40B4-BE49-F238E27FC236}">
                <a16:creationId xmlns:a16="http://schemas.microsoft.com/office/drawing/2014/main" id="{34A3400F-B9E1-7DC3-ED0C-7FD27827C60A}"/>
              </a:ext>
            </a:extLst>
          </p:cNvPr>
          <p:cNvPicPr>
            <a:picLocks noChangeAspect="1"/>
          </p:cNvPicPr>
          <p:nvPr/>
        </p:nvPicPr>
        <p:blipFill>
          <a:blip r:embed="rId4">
            <a:extLst>
              <a:ext uri="{28A0092B-C50C-407E-A947-70E740481C1C}">
                <a14:useLocalDpi xmlns:a14="http://schemas.microsoft.com/office/drawing/2010/main" val="0"/>
              </a:ext>
            </a:extLst>
          </a:blip>
          <a:srcRect l="7058" t="24805" r="7370" b="25722"/>
          <a:stretch/>
        </p:blipFill>
        <p:spPr>
          <a:xfrm>
            <a:off x="1454988" y="2828799"/>
            <a:ext cx="7870816" cy="3640348"/>
          </a:xfrm>
          <a:prstGeom prst="rect">
            <a:avLst/>
          </a:prstGeom>
        </p:spPr>
      </p:pic>
    </p:spTree>
    <p:extLst>
      <p:ext uri="{BB962C8B-B14F-4D97-AF65-F5344CB8AC3E}">
        <p14:creationId xmlns:p14="http://schemas.microsoft.com/office/powerpoint/2010/main" val="12888157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p:blipFill>
        <p:spPr>
          <a:xfrm>
            <a:off x="3611229" y="5446165"/>
            <a:ext cx="8514616" cy="1746440"/>
          </a:xfrm>
          <a:prstGeom prst="rect">
            <a:avLst/>
          </a:prstGeom>
        </p:spPr>
      </p:pic>
      <p:pic>
        <p:nvPicPr>
          <p:cNvPr id="18" name="图片 17"/>
          <p:cNvPicPr>
            <a:picLocks noChangeAspect="1"/>
          </p:cNvPicPr>
          <p:nvPr/>
        </p:nvPicPr>
        <p:blipFill rotWithShape="1">
          <a:blip r:embed="rId3"/>
          <a:srcRect t="26246" b="20544"/>
          <a:stretch/>
        </p:blipFill>
        <p:spPr>
          <a:xfrm>
            <a:off x="-1" y="0"/>
            <a:ext cx="12218023" cy="4053868"/>
          </a:xfrm>
          <a:prstGeom prst="rect">
            <a:avLst/>
          </a:prstGeom>
          <a:ln>
            <a:noFill/>
          </a:ln>
        </p:spPr>
      </p:pic>
      <p:grpSp>
        <p:nvGrpSpPr>
          <p:cNvPr id="33" name="组合 32"/>
          <p:cNvGrpSpPr/>
          <p:nvPr/>
        </p:nvGrpSpPr>
        <p:grpSpPr>
          <a:xfrm>
            <a:off x="316910" y="0"/>
            <a:ext cx="507831" cy="3703792"/>
            <a:chOff x="381322" y="1224343"/>
            <a:chExt cx="507831" cy="3703792"/>
          </a:xfrm>
        </p:grpSpPr>
        <p:sp>
          <p:nvSpPr>
            <p:cNvPr id="34" name="文本框 33"/>
            <p:cNvSpPr txBox="1"/>
            <p:nvPr/>
          </p:nvSpPr>
          <p:spPr>
            <a:xfrm>
              <a:off x="381322" y="1677524"/>
              <a:ext cx="507831" cy="2900143"/>
            </a:xfrm>
            <a:prstGeom prst="rect">
              <a:avLst/>
            </a:prstGeom>
            <a:noFill/>
          </p:spPr>
          <p:txBody>
            <a:bodyPr vert="eaVert" wrap="square">
              <a:spAutoFit/>
            </a:bodyPr>
            <a:lstStyle/>
            <a:p>
              <a:r>
                <a:rPr lang="en-US" altLang="en-US" sz="2100">
                  <a:solidFill>
                    <a:schemeClr val="bg1"/>
                  </a:solidFill>
                  <a:latin typeface="FZCuHeiSongS-B-GB"/>
                  <a:ea typeface="FZCuHeiSongS-B-GB"/>
                </a:rPr>
                <a:t>Peking</a:t>
              </a:r>
              <a:r>
                <a:rPr lang="zh-CN" altLang="zh-CN" sz="2100">
                  <a:solidFill>
                    <a:schemeClr val="bg1"/>
                  </a:solidFill>
                  <a:latin typeface="FZCuHeiSongS-B-GB"/>
                  <a:ea typeface="FZCuHeiSongS-B-GB"/>
                </a:rPr>
                <a:t> </a:t>
              </a:r>
              <a:r>
                <a:rPr lang="en-US" altLang="en-US" sz="2100">
                  <a:solidFill>
                    <a:schemeClr val="bg1"/>
                  </a:solidFill>
                  <a:latin typeface="FZCuHeiSongS-B-GB"/>
                  <a:ea typeface="FZCuHeiSongS-B-GB"/>
                </a:rPr>
                <a:t>University</a:t>
              </a:r>
              <a:endParaRPr lang="zh-CN" altLang="zh-CN" sz="2100">
                <a:solidFill>
                  <a:schemeClr val="bg1"/>
                </a:solidFill>
                <a:latin typeface="FZCuHeiSongS-B-GB"/>
                <a:ea typeface="FZCuHeiSongS-B-GB"/>
              </a:endParaRPr>
            </a:p>
          </p:txBody>
        </p:sp>
        <p:cxnSp>
          <p:nvCxnSpPr>
            <p:cNvPr id="35" name="直接连接符 26"/>
            <p:cNvCxnSpPr/>
            <p:nvPr/>
          </p:nvCxnSpPr>
          <p:spPr>
            <a:xfrm>
              <a:off x="621617" y="1224343"/>
              <a:ext cx="0" cy="314885"/>
            </a:xfrm>
            <a:prstGeom prst="line">
              <a:avLst/>
            </a:prstGeom>
            <a:ln w="76200">
              <a:solidFill>
                <a:srgbClr val="9A0000"/>
              </a:solidFill>
              <a:prstDash val="solid"/>
              <a:miter/>
            </a:ln>
          </p:spPr>
        </p:cxnSp>
        <p:cxnSp>
          <p:nvCxnSpPr>
            <p:cNvPr id="36" name="直接连接符 33"/>
            <p:cNvCxnSpPr/>
            <p:nvPr/>
          </p:nvCxnSpPr>
          <p:spPr>
            <a:xfrm>
              <a:off x="635238" y="4131406"/>
              <a:ext cx="0" cy="796729"/>
            </a:xfrm>
            <a:prstGeom prst="line">
              <a:avLst/>
            </a:prstGeom>
            <a:ln w="12700">
              <a:solidFill>
                <a:schemeClr val="bg1"/>
              </a:solidFill>
              <a:prstDash val="solid"/>
              <a:miter/>
            </a:ln>
          </p:spPr>
        </p:cxnSp>
      </p:grpSp>
      <p:sp>
        <p:nvSpPr>
          <p:cNvPr id="37" name="矩形 36"/>
          <p:cNvSpPr/>
          <p:nvPr/>
        </p:nvSpPr>
        <p:spPr>
          <a:xfrm>
            <a:off x="8474537" y="0"/>
            <a:ext cx="2476006" cy="5446166"/>
          </a:xfrm>
          <a:prstGeom prst="rect">
            <a:avLst/>
          </a:prstGeom>
          <a:solidFill>
            <a:srgbClr val="9A0001"/>
          </a:solidFill>
          <a:ln>
            <a:noFill/>
          </a:ln>
        </p:spPr>
        <p:txBody>
          <a:bodyPr anchor="ctr"/>
          <a:lstStyle/>
          <a:p>
            <a:pPr algn="ctr"/>
            <a:endParaRPr lang="zh-CN" altLang="zh-CN">
              <a:solidFill>
                <a:schemeClr val="lt1"/>
              </a:solidFill>
              <a:latin typeface="思源黑体 CN Light"/>
              <a:ea typeface="思源黑体 CN Light"/>
            </a:endParaRPr>
          </a:p>
        </p:txBody>
      </p:sp>
      <p:sp>
        <p:nvSpPr>
          <p:cNvPr id="38" name="矩形 37"/>
          <p:cNvSpPr/>
          <p:nvPr/>
        </p:nvSpPr>
        <p:spPr>
          <a:xfrm>
            <a:off x="3611229" y="6831223"/>
            <a:ext cx="8606804" cy="69069"/>
          </a:xfrm>
          <a:prstGeom prst="rect">
            <a:avLst/>
          </a:prstGeom>
          <a:solidFill>
            <a:srgbClr val="9A0001"/>
          </a:solidFill>
          <a:ln>
            <a:noFill/>
          </a:ln>
        </p:spPr>
        <p:txBody>
          <a:bodyPr anchor="ctr"/>
          <a:lstStyle/>
          <a:p>
            <a:pPr algn="ctr"/>
            <a:endParaRPr lang="zh-CN" altLang="zh-CN">
              <a:solidFill>
                <a:schemeClr val="lt1"/>
              </a:solidFill>
              <a:latin typeface="思源黑体 CN Light"/>
              <a:ea typeface="思源黑体 CN Light"/>
            </a:endParaRPr>
          </a:p>
        </p:txBody>
      </p:sp>
      <p:sp>
        <p:nvSpPr>
          <p:cNvPr id="7" name="文本框 6"/>
          <p:cNvSpPr txBox="1"/>
          <p:nvPr/>
        </p:nvSpPr>
        <p:spPr>
          <a:xfrm>
            <a:off x="9045365" y="468808"/>
            <a:ext cx="1365760" cy="4154984"/>
          </a:xfrm>
          <a:prstGeom prst="rect">
            <a:avLst/>
          </a:prstGeom>
          <a:noFill/>
        </p:spPr>
        <p:txBody>
          <a:bodyPr wrap="square">
            <a:spAutoFit/>
          </a:bodyPr>
          <a:lstStyle/>
          <a:p>
            <a:pPr algn="ctr"/>
            <a:r>
              <a:rPr lang="zh-CN" altLang="zh-CN" sz="6600">
                <a:solidFill>
                  <a:schemeClr val="bg1"/>
                </a:solidFill>
                <a:latin typeface="FZCuHeiSongS-B-GB"/>
                <a:ea typeface="FZCuHeiSongS-B-GB"/>
              </a:rPr>
              <a:t>谢</a:t>
            </a:r>
            <a:endParaRPr lang="en-US" altLang="en-US" sz="6600">
              <a:solidFill>
                <a:schemeClr val="bg1"/>
              </a:solidFill>
              <a:latin typeface="FZCuHeiSongS-B-GB"/>
              <a:ea typeface="FZCuHeiSongS-B-GB"/>
            </a:endParaRPr>
          </a:p>
          <a:p>
            <a:pPr algn="ctr"/>
            <a:r>
              <a:rPr lang="zh-CN" altLang="zh-CN" sz="6600">
                <a:solidFill>
                  <a:schemeClr val="bg1"/>
                </a:solidFill>
                <a:latin typeface="FZCuHeiSongS-B-GB"/>
                <a:ea typeface="FZCuHeiSongS-B-GB"/>
              </a:rPr>
              <a:t>谢</a:t>
            </a:r>
            <a:endParaRPr lang="en-US" altLang="en-US" sz="6600">
              <a:solidFill>
                <a:schemeClr val="bg1"/>
              </a:solidFill>
              <a:latin typeface="FZCuHeiSongS-B-GB"/>
              <a:ea typeface="FZCuHeiSongS-B-GB"/>
            </a:endParaRPr>
          </a:p>
          <a:p>
            <a:pPr algn="ctr"/>
            <a:r>
              <a:rPr lang="zh-CN" altLang="zh-CN" sz="6600">
                <a:solidFill>
                  <a:schemeClr val="bg1"/>
                </a:solidFill>
                <a:latin typeface="FZCuHeiSongS-B-GB"/>
                <a:ea typeface="FZCuHeiSongS-B-GB"/>
              </a:rPr>
              <a:t>观</a:t>
            </a:r>
            <a:endParaRPr lang="en-US" altLang="en-US" sz="6600">
              <a:solidFill>
                <a:schemeClr val="bg1"/>
              </a:solidFill>
              <a:latin typeface="FZCuHeiSongS-B-GB"/>
              <a:ea typeface="FZCuHeiSongS-B-GB"/>
            </a:endParaRPr>
          </a:p>
          <a:p>
            <a:pPr algn="ctr"/>
            <a:r>
              <a:rPr lang="zh-CN" altLang="zh-CN" sz="6600">
                <a:solidFill>
                  <a:schemeClr val="bg1"/>
                </a:solidFill>
                <a:latin typeface="FZCuHeiSongS-B-GB"/>
                <a:ea typeface="FZCuHeiSongS-B-GB"/>
              </a:rPr>
              <a:t>看</a:t>
            </a:r>
          </a:p>
        </p:txBody>
      </p:sp>
      <p:pic>
        <p:nvPicPr>
          <p:cNvPr id="8" name="图片 7"/>
          <p:cNvPicPr>
            <a:picLocks noChangeAspect="1"/>
          </p:cNvPicPr>
          <p:nvPr/>
        </p:nvPicPr>
        <p:blipFill>
          <a:blip r:embed="rId4"/>
          <a:stretch/>
        </p:blipFill>
        <p:spPr>
          <a:xfrm>
            <a:off x="8784925" y="4686884"/>
            <a:ext cx="1836080" cy="517206"/>
          </a:xfrm>
          <a:prstGeom prst="rect">
            <a:avLst/>
          </a:prstGeom>
        </p:spPr>
      </p:pic>
      <p:sp>
        <p:nvSpPr>
          <p:cNvPr id="31" name="矩形 30"/>
          <p:cNvSpPr/>
          <p:nvPr/>
        </p:nvSpPr>
        <p:spPr>
          <a:xfrm>
            <a:off x="0" y="6424069"/>
            <a:ext cx="400755" cy="436168"/>
          </a:xfrm>
          <a:prstGeom prst="rect">
            <a:avLst/>
          </a:prstGeom>
          <a:solidFill>
            <a:srgbClr val="9A0001"/>
          </a:solidFill>
          <a:ln>
            <a:noFill/>
          </a:ln>
        </p:spPr>
        <p:txBody>
          <a:bodyPr anchor="ctr"/>
          <a:lstStyle/>
          <a:p>
            <a:pPr algn="ctr"/>
            <a:endParaRPr lang="zh-CN" altLang="zh-CN">
              <a:solidFill>
                <a:schemeClr val="lt1"/>
              </a:solidFill>
              <a:latin typeface="思源黑体 CN Light"/>
              <a:ea typeface="思源黑体 CN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9A03DD-17D6-7B47-75F6-F4A8377E0547}"/>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D1C62443-94B2-F62B-AB19-D28602692967}"/>
              </a:ext>
            </a:extLst>
          </p:cNvPr>
          <p:cNvSpPr txBox="1"/>
          <p:nvPr/>
        </p:nvSpPr>
        <p:spPr>
          <a:xfrm>
            <a:off x="959552" y="462703"/>
            <a:ext cx="2612895"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Background</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B3728CE2-8DF2-3768-25E4-9DF8FA5482A7}"/>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E898FDC3-EB70-7602-2243-7FF3E4E0FF4C}"/>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4645B1F2-8372-CF9B-E79E-814B6CB5E7F5}"/>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sp>
        <p:nvSpPr>
          <p:cNvPr id="4" name="文本框 3">
            <a:extLst>
              <a:ext uri="{FF2B5EF4-FFF2-40B4-BE49-F238E27FC236}">
                <a16:creationId xmlns:a16="http://schemas.microsoft.com/office/drawing/2014/main" id="{C12B019D-4B89-9A60-16E6-852099362E71}"/>
              </a:ext>
            </a:extLst>
          </p:cNvPr>
          <p:cNvSpPr txBox="1"/>
          <p:nvPr/>
        </p:nvSpPr>
        <p:spPr>
          <a:xfrm>
            <a:off x="959552" y="1698749"/>
            <a:ext cx="10540295" cy="4283224"/>
          </a:xfrm>
          <a:prstGeom prst="rect">
            <a:avLst/>
          </a:prstGeom>
          <a:noFill/>
        </p:spPr>
        <p:txBody>
          <a:bodyPr wrap="square">
            <a:spAutoFit/>
          </a:bodyPr>
          <a:lstStyle/>
          <a:p>
            <a:pPr>
              <a:lnSpc>
                <a:spcPct val="150000"/>
              </a:lnSpc>
            </a:pPr>
            <a:r>
              <a:rPr lang="zh-CN" altLang="en-US" b="0" i="0" dirty="0">
                <a:solidFill>
                  <a:srgbClr val="FF0000"/>
                </a:solidFill>
                <a:effectLst/>
                <a:latin typeface="quote-cjk-patch"/>
              </a:rPr>
              <a:t> </a:t>
            </a:r>
            <a:r>
              <a:rPr lang="en-US" altLang="zh-CN" b="1" i="0" dirty="0">
                <a:solidFill>
                  <a:srgbClr val="FF0000"/>
                </a:solidFill>
                <a:effectLst/>
                <a:latin typeface="Times New Roman" panose="02020603050405020304" pitchFamily="18" charset="0"/>
                <a:cs typeface="Times New Roman" panose="02020603050405020304" pitchFamily="18" charset="0"/>
              </a:rPr>
              <a:t>SLAM</a:t>
            </a:r>
            <a:r>
              <a:rPr lang="zh-CN" altLang="en-US" b="1" i="0" dirty="0">
                <a:solidFill>
                  <a:srgbClr val="FF0000"/>
                </a:solidFill>
                <a:effectLst/>
                <a:latin typeface="Times New Roman" panose="02020603050405020304" pitchFamily="18" charset="0"/>
                <a:cs typeface="Times New Roman" panose="02020603050405020304" pitchFamily="18" charset="0"/>
              </a:rPr>
              <a:t> （</a:t>
            </a:r>
            <a:r>
              <a:rPr lang="en-US" altLang="zh-CN" b="1" i="0" dirty="0">
                <a:solidFill>
                  <a:srgbClr val="FF0000"/>
                </a:solidFill>
                <a:effectLst/>
                <a:latin typeface="Times New Roman" panose="02020603050405020304" pitchFamily="18" charset="0"/>
                <a:cs typeface="Times New Roman" panose="02020603050405020304" pitchFamily="18" charset="0"/>
              </a:rPr>
              <a:t>Simultaneous Localization and Mapping</a:t>
            </a:r>
            <a:r>
              <a:rPr lang="zh-CN" altLang="en-US" b="1" i="0" dirty="0">
                <a:solidFill>
                  <a:srgbClr val="FF0000"/>
                </a:solidFill>
                <a:effectLst/>
                <a:latin typeface="Times New Roman" panose="02020603050405020304" pitchFamily="18" charset="0"/>
                <a:cs typeface="Times New Roman" panose="02020603050405020304" pitchFamily="18" charset="0"/>
              </a:rPr>
              <a:t>）</a:t>
            </a:r>
            <a:endParaRPr lang="en-US" altLang="zh-CN" b="1" i="0" dirty="0">
              <a:solidFill>
                <a:srgbClr val="FF0000"/>
              </a:solidFill>
              <a:effectLst/>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b="1" dirty="0">
                <a:solidFill>
                  <a:srgbClr val="404040"/>
                </a:solidFill>
                <a:latin typeface="Times New Roman" panose="02020603050405020304" pitchFamily="18" charset="0"/>
                <a:ea typeface="宋体" panose="02010600030101010101" pitchFamily="2" charset="-122"/>
                <a:cs typeface="Times New Roman" panose="02020603050405020304" pitchFamily="18" charset="0"/>
              </a:rPr>
              <a:t>Motivation</a:t>
            </a:r>
            <a:r>
              <a:rPr lang="zh-CN" altLang="en-US" dirty="0">
                <a:solidFill>
                  <a:srgbClr val="404040"/>
                </a:solidFill>
                <a:latin typeface="宋体" panose="02010600030101010101" pitchFamily="2" charset="-122"/>
                <a:ea typeface="宋体" panose="02010600030101010101" pitchFamily="2" charset="-122"/>
              </a:rPr>
              <a:t>：</a:t>
            </a:r>
            <a:r>
              <a:rPr lang="zh-CN" altLang="en-US" b="0" i="0" dirty="0">
                <a:solidFill>
                  <a:srgbClr val="404040"/>
                </a:solidFill>
                <a:effectLst/>
                <a:latin typeface="宋体" panose="02010600030101010101" pitchFamily="2" charset="-122"/>
                <a:ea typeface="宋体" panose="02010600030101010101" pitchFamily="2" charset="-122"/>
              </a:rPr>
              <a:t>自主移动机器人需要通过传感器（如激光雷达、视觉摄像头、</a:t>
            </a:r>
            <a:r>
              <a:rPr lang="en-US" altLang="zh-CN" b="0" i="0" dirty="0">
                <a:solidFill>
                  <a:srgbClr val="404040"/>
                </a:solidFill>
                <a:effectLst/>
                <a:latin typeface="宋体" panose="02010600030101010101" pitchFamily="2" charset="-122"/>
                <a:ea typeface="宋体" panose="02010600030101010101" pitchFamily="2" charset="-122"/>
              </a:rPr>
              <a:t>IMU</a:t>
            </a:r>
            <a:r>
              <a:rPr lang="zh-CN" altLang="en-US" b="0" i="0" dirty="0">
                <a:solidFill>
                  <a:srgbClr val="404040"/>
                </a:solidFill>
                <a:effectLst/>
                <a:latin typeface="宋体" panose="02010600030101010101" pitchFamily="2" charset="-122"/>
                <a:ea typeface="宋体" panose="02010600030101010101" pitchFamily="2" charset="-122"/>
              </a:rPr>
              <a:t>等）实时感知周围环境，并构建环境地图（</a:t>
            </a:r>
            <a:r>
              <a:rPr lang="en-US" altLang="zh-CN" b="0" i="0" dirty="0">
                <a:solidFill>
                  <a:srgbClr val="404040"/>
                </a:solidFill>
                <a:effectLst/>
                <a:latin typeface="宋体" panose="02010600030101010101" pitchFamily="2" charset="-122"/>
                <a:ea typeface="宋体" panose="02010600030101010101" pitchFamily="2" charset="-122"/>
              </a:rPr>
              <a:t>Mapping</a:t>
            </a:r>
            <a:r>
              <a:rPr lang="zh-CN" altLang="en-US" b="0" i="0" dirty="0">
                <a:solidFill>
                  <a:srgbClr val="404040"/>
                </a:solidFill>
                <a:effectLst/>
                <a:latin typeface="宋体" panose="02010600030101010101" pitchFamily="2" charset="-122"/>
                <a:ea typeface="宋体" panose="02010600030101010101" pitchFamily="2" charset="-122"/>
              </a:rPr>
              <a:t>），同时在地图中定位自身位置（</a:t>
            </a:r>
            <a:r>
              <a:rPr lang="en-US" altLang="zh-CN" b="0" i="0" dirty="0">
                <a:solidFill>
                  <a:srgbClr val="404040"/>
                </a:solidFill>
                <a:effectLst/>
                <a:latin typeface="宋体" panose="02010600030101010101" pitchFamily="2" charset="-122"/>
                <a:ea typeface="宋体" panose="02010600030101010101" pitchFamily="2" charset="-122"/>
              </a:rPr>
              <a:t>Localization</a:t>
            </a:r>
            <a:r>
              <a:rPr lang="zh-CN" altLang="en-US" b="0" i="0" dirty="0">
                <a:solidFill>
                  <a:srgbClr val="404040"/>
                </a:solidFill>
                <a:effectLst/>
                <a:latin typeface="宋体" panose="02010600030101010101" pitchFamily="2" charset="-122"/>
                <a:ea typeface="宋体" panose="02010600030101010101" pitchFamily="2" charset="-122"/>
              </a:rPr>
              <a:t>）</a:t>
            </a:r>
            <a:endParaRPr lang="en-US" altLang="zh-CN" dirty="0">
              <a:solidFill>
                <a:srgbClr val="404040"/>
              </a:solidFill>
              <a:latin typeface="宋体" panose="02010600030101010101" pitchFamily="2" charset="-122"/>
              <a:ea typeface="宋体" panose="02010600030101010101" pitchFamily="2" charset="-122"/>
            </a:endParaRPr>
          </a:p>
          <a:p>
            <a:pPr marL="285750" indent="-285750">
              <a:lnSpc>
                <a:spcPct val="150000"/>
              </a:lnSpc>
              <a:buFont typeface="Arial" panose="020B0604020202020204" pitchFamily="34" charset="0"/>
              <a:buChar char="•"/>
            </a:pPr>
            <a:r>
              <a:rPr lang="en-US" altLang="zh-CN" b="1" dirty="0">
                <a:solidFill>
                  <a:srgbClr val="404040"/>
                </a:solidFill>
                <a:latin typeface="Times New Roman" panose="02020603050405020304" pitchFamily="18" charset="0"/>
                <a:ea typeface="宋体" panose="02010600030101010101" pitchFamily="2" charset="-122"/>
                <a:cs typeface="Times New Roman" panose="02020603050405020304" pitchFamily="18" charset="0"/>
              </a:rPr>
              <a:t>Limitation</a:t>
            </a:r>
            <a:r>
              <a:rPr lang="zh-CN" altLang="en-US" dirty="0">
                <a:solidFill>
                  <a:srgbClr val="404040"/>
                </a:solidFill>
                <a:latin typeface="宋体" panose="02010600030101010101" pitchFamily="2" charset="-122"/>
                <a:ea typeface="宋体" panose="02010600030101010101" pitchFamily="2" charset="-122"/>
              </a:rPr>
              <a:t>：</a:t>
            </a:r>
            <a:r>
              <a:rPr lang="zh-CN" altLang="en-US" b="0" i="0" dirty="0">
                <a:solidFill>
                  <a:srgbClr val="404040"/>
                </a:solidFill>
                <a:effectLst/>
                <a:latin typeface="宋体" panose="02010600030101010101" pitchFamily="2" charset="-122"/>
                <a:ea typeface="宋体" panose="02010600030101010101" pitchFamily="2" charset="-122"/>
              </a:rPr>
              <a:t>传统</a:t>
            </a:r>
            <a:r>
              <a:rPr lang="en-US" altLang="zh-CN" b="0" i="0" dirty="0">
                <a:solidFill>
                  <a:srgbClr val="404040"/>
                </a:solidFill>
                <a:effectLst/>
                <a:latin typeface="宋体" panose="02010600030101010101" pitchFamily="2" charset="-122"/>
                <a:ea typeface="宋体" panose="02010600030101010101" pitchFamily="2" charset="-122"/>
              </a:rPr>
              <a:t>SLAM</a:t>
            </a:r>
            <a:r>
              <a:rPr lang="zh-CN" altLang="en-US" b="0" i="0" dirty="0">
                <a:solidFill>
                  <a:srgbClr val="404040"/>
                </a:solidFill>
                <a:effectLst/>
                <a:latin typeface="宋体" panose="02010600030101010101" pitchFamily="2" charset="-122"/>
                <a:ea typeface="宋体" panose="02010600030101010101" pitchFamily="2" charset="-122"/>
              </a:rPr>
              <a:t>技术通常采用</a:t>
            </a:r>
            <a:r>
              <a:rPr lang="zh-CN" altLang="en-US" b="1" i="0" dirty="0">
                <a:solidFill>
                  <a:srgbClr val="404040"/>
                </a:solidFill>
                <a:effectLst/>
                <a:latin typeface="宋体" panose="02010600030101010101" pitchFamily="2" charset="-122"/>
                <a:ea typeface="宋体" panose="02010600030101010101" pitchFamily="2" charset="-122"/>
              </a:rPr>
              <a:t>被动建图</a:t>
            </a:r>
            <a:r>
              <a:rPr lang="zh-CN" altLang="en-US" b="0" i="0" dirty="0">
                <a:solidFill>
                  <a:srgbClr val="404040"/>
                </a:solidFill>
                <a:effectLst/>
                <a:latin typeface="宋体" panose="02010600030101010101" pitchFamily="2" charset="-122"/>
                <a:ea typeface="宋体" panose="02010600030101010101" pitchFamily="2" charset="-122"/>
              </a:rPr>
              <a:t>（</a:t>
            </a:r>
            <a:r>
              <a:rPr lang="en-US" altLang="zh-CN" b="0" i="0" dirty="0">
                <a:solidFill>
                  <a:srgbClr val="404040"/>
                </a:solidFill>
                <a:effectLst/>
                <a:latin typeface="宋体" panose="02010600030101010101" pitchFamily="2" charset="-122"/>
                <a:ea typeface="宋体" panose="02010600030101010101" pitchFamily="2" charset="-122"/>
              </a:rPr>
              <a:t>Passive SLAM</a:t>
            </a:r>
            <a:r>
              <a:rPr lang="zh-CN" altLang="en-US" b="0" i="0" dirty="0">
                <a:solidFill>
                  <a:srgbClr val="404040"/>
                </a:solidFill>
                <a:effectLst/>
                <a:latin typeface="宋体" panose="02010600030101010101" pitchFamily="2" charset="-122"/>
                <a:ea typeface="宋体" panose="02010600030101010101" pitchFamily="2" charset="-122"/>
              </a:rPr>
              <a:t>）策略，即机器人按照预设路径或随机运动</a:t>
            </a:r>
            <a:r>
              <a:rPr lang="zh-CN" altLang="en-US" dirty="0">
                <a:solidFill>
                  <a:srgbClr val="404040"/>
                </a:solidFill>
                <a:latin typeface="宋体" panose="02010600030101010101" pitchFamily="2" charset="-122"/>
                <a:ea typeface="宋体" panose="02010600030101010101" pitchFamily="2" charset="-122"/>
              </a:rPr>
              <a:t>完成环境探索。这种方式存在明显缺陷：</a:t>
            </a:r>
          </a:p>
          <a:p>
            <a:pPr marL="742950" lvl="2" indent="-285750">
              <a:lnSpc>
                <a:spcPct val="150000"/>
              </a:lnSpc>
              <a:spcBef>
                <a:spcPts val="1029"/>
              </a:spcBef>
              <a:spcAft>
                <a:spcPts val="1029"/>
              </a:spcAft>
              <a:buFont typeface="Arial" panose="020B0604020202020204" pitchFamily="34" charset="0"/>
              <a:buChar char="•"/>
            </a:pPr>
            <a:r>
              <a:rPr lang="zh-CN" altLang="en-US" dirty="0">
                <a:solidFill>
                  <a:srgbClr val="404040"/>
                </a:solidFill>
                <a:latin typeface="宋体" panose="02010600030101010101" pitchFamily="2" charset="-122"/>
                <a:ea typeface="宋体" panose="02010600030101010101" pitchFamily="2" charset="-122"/>
              </a:rPr>
              <a:t>效率低下：机器人可能重复探索已知区域，忽略未探索区域。</a:t>
            </a:r>
          </a:p>
          <a:p>
            <a:pPr marL="742950" lvl="2" indent="-285750">
              <a:lnSpc>
                <a:spcPct val="150000"/>
              </a:lnSpc>
              <a:spcBef>
                <a:spcPts val="300"/>
              </a:spcBef>
              <a:spcAft>
                <a:spcPts val="1029"/>
              </a:spcAft>
              <a:buFont typeface="Arial" panose="020B0604020202020204" pitchFamily="34" charset="0"/>
              <a:buChar char="•"/>
            </a:pPr>
            <a:r>
              <a:rPr lang="zh-CN" altLang="en-US" dirty="0">
                <a:solidFill>
                  <a:srgbClr val="404040"/>
                </a:solidFill>
                <a:latin typeface="宋体" panose="02010600030101010101" pitchFamily="2" charset="-122"/>
                <a:ea typeface="宋体" panose="02010600030101010101" pitchFamily="2" charset="-122"/>
              </a:rPr>
              <a:t>资源浪费：在复杂环境中（如动态障碍物、光照变化），被动策略易导致建图失败或精度下降。</a:t>
            </a:r>
          </a:p>
          <a:p>
            <a:pPr marL="742950" lvl="2" indent="-285750">
              <a:lnSpc>
                <a:spcPct val="150000"/>
              </a:lnSpc>
              <a:spcBef>
                <a:spcPts val="300"/>
              </a:spcBef>
              <a:spcAft>
                <a:spcPts val="1029"/>
              </a:spcAft>
              <a:buFont typeface="Arial" panose="020B0604020202020204" pitchFamily="34" charset="0"/>
              <a:buChar char="•"/>
            </a:pPr>
            <a:r>
              <a:rPr lang="zh-CN" altLang="en-US" dirty="0">
                <a:solidFill>
                  <a:srgbClr val="404040"/>
                </a:solidFill>
                <a:latin typeface="宋体" panose="02010600030101010101" pitchFamily="2" charset="-122"/>
                <a:ea typeface="宋体" panose="02010600030101010101" pitchFamily="2" charset="-122"/>
              </a:rPr>
              <a:t>缺乏适应性：难以应对任务需求的变化（如优先探索特定区域）。</a:t>
            </a:r>
          </a:p>
          <a:p>
            <a:pPr marL="285750" indent="-285750">
              <a:buFont typeface="Arial" panose="020B0604020202020204" pitchFamily="34" charset="0"/>
              <a:buChar char="•"/>
            </a:pPr>
            <a:endParaRPr lang="zh-CN" altLang="en-US" dirty="0"/>
          </a:p>
        </p:txBody>
      </p:sp>
    </p:spTree>
    <p:extLst>
      <p:ext uri="{BB962C8B-B14F-4D97-AF65-F5344CB8AC3E}">
        <p14:creationId xmlns:p14="http://schemas.microsoft.com/office/powerpoint/2010/main" val="1218415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00D95-2038-B908-CC76-F245B8582995}"/>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C398EC63-D515-F483-4791-EBBEF3AD5F88}"/>
              </a:ext>
            </a:extLst>
          </p:cNvPr>
          <p:cNvSpPr txBox="1"/>
          <p:nvPr/>
        </p:nvSpPr>
        <p:spPr>
          <a:xfrm>
            <a:off x="959552" y="462703"/>
            <a:ext cx="2612895"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Background</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0EBD516B-AFA2-1A3E-E9AE-0E174F15BF29}"/>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21905CE6-F225-3BDF-007C-541751850076}"/>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0AFB5BAC-9037-F140-122A-A1E3EBD9C77B}"/>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sp>
        <p:nvSpPr>
          <p:cNvPr id="4" name="文本框 3">
            <a:extLst>
              <a:ext uri="{FF2B5EF4-FFF2-40B4-BE49-F238E27FC236}">
                <a16:creationId xmlns:a16="http://schemas.microsoft.com/office/drawing/2014/main" id="{9E58F57E-A46B-0705-AECA-7C7163208782}"/>
              </a:ext>
            </a:extLst>
          </p:cNvPr>
          <p:cNvSpPr txBox="1"/>
          <p:nvPr/>
        </p:nvSpPr>
        <p:spPr>
          <a:xfrm>
            <a:off x="959552" y="1698749"/>
            <a:ext cx="10540295" cy="3964034"/>
          </a:xfrm>
          <a:prstGeom prst="rect">
            <a:avLst/>
          </a:prstGeom>
          <a:noFill/>
        </p:spPr>
        <p:txBody>
          <a:bodyPr wrap="square">
            <a:spAutoFit/>
          </a:bodyPr>
          <a:lstStyle/>
          <a:p>
            <a:pPr>
              <a:lnSpc>
                <a:spcPct val="150000"/>
              </a:lnSpc>
            </a:pPr>
            <a:r>
              <a:rPr lang="zh-CN" altLang="en-US" b="0" i="0" dirty="0">
                <a:solidFill>
                  <a:srgbClr val="FF0000"/>
                </a:solidFill>
                <a:effectLst/>
                <a:latin typeface="quote-cjk-patch"/>
              </a:rPr>
              <a:t> </a:t>
            </a:r>
            <a:r>
              <a:rPr lang="en-US" altLang="zh-CN" b="1" i="0" dirty="0">
                <a:solidFill>
                  <a:srgbClr val="FF0000"/>
                </a:solidFill>
                <a:effectLst/>
                <a:latin typeface="Times New Roman" panose="02020603050405020304" pitchFamily="18" charset="0"/>
                <a:cs typeface="Times New Roman" panose="02020603050405020304" pitchFamily="18" charset="0"/>
              </a:rPr>
              <a:t>Active SLAM</a:t>
            </a:r>
          </a:p>
          <a:p>
            <a:pPr marL="285750" indent="-285750">
              <a:lnSpc>
                <a:spcPct val="150000"/>
              </a:lnSpc>
              <a:buFont typeface="Arial" panose="020B0604020202020204" pitchFamily="34" charset="0"/>
              <a:buChar char="•"/>
            </a:pPr>
            <a:r>
              <a:rPr lang="en-US" altLang="zh-CN" b="1" dirty="0">
                <a:solidFill>
                  <a:srgbClr val="404040"/>
                </a:solidFill>
                <a:latin typeface="Times New Roman" panose="02020603050405020304" pitchFamily="18" charset="0"/>
                <a:ea typeface="宋体" panose="02010600030101010101" pitchFamily="2" charset="-122"/>
                <a:cs typeface="Times New Roman" panose="02020603050405020304" pitchFamily="18" charset="0"/>
              </a:rPr>
              <a:t>Motivation</a:t>
            </a:r>
            <a:r>
              <a:rPr lang="zh-CN" altLang="en-US" dirty="0">
                <a:solidFill>
                  <a:srgbClr val="404040"/>
                </a:solidFill>
                <a:latin typeface="宋体" panose="02010600030101010101" pitchFamily="2" charset="-122"/>
                <a:ea typeface="宋体" panose="02010600030101010101" pitchFamily="2" charset="-122"/>
              </a:rPr>
              <a:t>：</a:t>
            </a:r>
            <a:r>
              <a:rPr lang="zh-CN" altLang="en-US" b="0" i="0" dirty="0">
                <a:solidFill>
                  <a:srgbClr val="404040"/>
                </a:solidFill>
                <a:effectLst/>
                <a:latin typeface="宋体" panose="02010600030101010101" pitchFamily="2" charset="-122"/>
                <a:ea typeface="宋体" panose="02010600030101010101" pitchFamily="2" charset="-122"/>
              </a:rPr>
              <a:t>赋予机器人自主决策能力，通过实时评估环境信息（如地图不确定性、路径收益）和任务目标，动态规划最优探索路径</a:t>
            </a:r>
            <a:endParaRPr lang="en-US" altLang="zh-CN" dirty="0">
              <a:solidFill>
                <a:srgbClr val="404040"/>
              </a:solidFill>
              <a:latin typeface="宋体" panose="02010600030101010101" pitchFamily="2" charset="-122"/>
              <a:ea typeface="宋体" panose="02010600030101010101" pitchFamily="2" charset="-122"/>
            </a:endParaRPr>
          </a:p>
          <a:p>
            <a:pPr marL="285750" indent="-285750">
              <a:lnSpc>
                <a:spcPct val="150000"/>
              </a:lnSpc>
              <a:buFont typeface="Arial" panose="020B0604020202020204" pitchFamily="34" charset="0"/>
              <a:buChar char="•"/>
            </a:pPr>
            <a:r>
              <a:rPr lang="en-US" altLang="zh-CN" b="1" dirty="0">
                <a:solidFill>
                  <a:srgbClr val="404040"/>
                </a:solidFill>
                <a:latin typeface="Times New Roman" panose="02020603050405020304" pitchFamily="18" charset="0"/>
                <a:ea typeface="宋体" panose="02010600030101010101" pitchFamily="2" charset="-122"/>
                <a:cs typeface="Times New Roman" panose="02020603050405020304" pitchFamily="18" charset="0"/>
              </a:rPr>
              <a:t>Advantages</a:t>
            </a:r>
            <a:r>
              <a:rPr lang="zh-CN" altLang="en-US" dirty="0">
                <a:solidFill>
                  <a:srgbClr val="404040"/>
                </a:solidFill>
                <a:latin typeface="宋体" panose="02010600030101010101" pitchFamily="2" charset="-122"/>
                <a:ea typeface="宋体" panose="02010600030101010101" pitchFamily="2" charset="-122"/>
              </a:rPr>
              <a:t>：</a:t>
            </a:r>
            <a:endParaRPr lang="en-US" altLang="zh-CN" dirty="0">
              <a:solidFill>
                <a:srgbClr val="404040"/>
              </a:solidFill>
              <a:latin typeface="宋体" panose="02010600030101010101" pitchFamily="2" charset="-122"/>
              <a:ea typeface="宋体" panose="02010600030101010101" pitchFamily="2" charset="-122"/>
            </a:endParaRPr>
          </a:p>
          <a:p>
            <a:pPr marL="742950" lvl="2" indent="-285750">
              <a:lnSpc>
                <a:spcPct val="150000"/>
              </a:lnSpc>
              <a:spcBef>
                <a:spcPts val="1029"/>
              </a:spcBef>
              <a:spcAft>
                <a:spcPts val="1029"/>
              </a:spcAft>
              <a:buFont typeface="Arial" panose="020B0604020202020204" pitchFamily="34" charset="0"/>
              <a:buChar char="•"/>
            </a:pPr>
            <a:r>
              <a:rPr lang="zh-CN" altLang="en-US" dirty="0">
                <a:solidFill>
                  <a:srgbClr val="404040"/>
                </a:solidFill>
                <a:latin typeface="宋体" panose="02010600030101010101" pitchFamily="2" charset="-122"/>
                <a:ea typeface="宋体" panose="02010600030101010101" pitchFamily="2" charset="-122"/>
              </a:rPr>
              <a:t>提升效率：优先探索高不确定性或高信息增益的区域；</a:t>
            </a:r>
          </a:p>
          <a:p>
            <a:pPr marL="742950" lvl="2" indent="-285750">
              <a:lnSpc>
                <a:spcPct val="150000"/>
              </a:lnSpc>
              <a:spcBef>
                <a:spcPts val="300"/>
              </a:spcBef>
              <a:spcAft>
                <a:spcPts val="1029"/>
              </a:spcAft>
              <a:buFont typeface="Arial" panose="020B0604020202020204" pitchFamily="34" charset="0"/>
              <a:buChar char="•"/>
            </a:pPr>
            <a:r>
              <a:rPr lang="zh-CN" altLang="en-US" dirty="0">
                <a:solidFill>
                  <a:srgbClr val="404040"/>
                </a:solidFill>
                <a:latin typeface="宋体" panose="02010600030101010101" pitchFamily="2" charset="-122"/>
                <a:ea typeface="宋体" panose="02010600030101010101" pitchFamily="2" charset="-122"/>
              </a:rPr>
              <a:t>增强鲁棒性：避免重复或无效运动，降低计算资源消耗；</a:t>
            </a:r>
          </a:p>
          <a:p>
            <a:pPr marL="742950" lvl="2" indent="-285750">
              <a:lnSpc>
                <a:spcPct val="150000"/>
              </a:lnSpc>
              <a:spcBef>
                <a:spcPts val="300"/>
              </a:spcBef>
              <a:spcAft>
                <a:spcPts val="1029"/>
              </a:spcAft>
              <a:buFont typeface="Arial" panose="020B0604020202020204" pitchFamily="34" charset="0"/>
              <a:buChar char="•"/>
            </a:pPr>
            <a:r>
              <a:rPr lang="zh-CN" altLang="en-US" dirty="0">
                <a:solidFill>
                  <a:srgbClr val="404040"/>
                </a:solidFill>
                <a:latin typeface="宋体" panose="02010600030101010101" pitchFamily="2" charset="-122"/>
                <a:ea typeface="宋体" panose="02010600030101010101" pitchFamily="2" charset="-122"/>
              </a:rPr>
              <a:t>支持多目标协同：兼顾建图精度、能耗、时间等约束条件。</a:t>
            </a:r>
          </a:p>
          <a:p>
            <a:pPr marL="285750" indent="-285750">
              <a:lnSpc>
                <a:spcPct val="150000"/>
              </a:lnSpc>
              <a:buFont typeface="Arial" panose="020B0604020202020204" pitchFamily="34" charset="0"/>
              <a:buChar char="•"/>
            </a:pPr>
            <a:endParaRPr lang="zh-CN" altLang="en-US" dirty="0"/>
          </a:p>
        </p:txBody>
      </p:sp>
    </p:spTree>
    <p:extLst>
      <p:ext uri="{BB962C8B-B14F-4D97-AF65-F5344CB8AC3E}">
        <p14:creationId xmlns:p14="http://schemas.microsoft.com/office/powerpoint/2010/main" val="3141704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AE4F33-86FE-AC25-ECBA-1EB0124A4FB8}"/>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777CFC85-C938-FDD7-7B70-B89F7598E841}"/>
              </a:ext>
            </a:extLst>
          </p:cNvPr>
          <p:cNvSpPr txBox="1"/>
          <p:nvPr/>
        </p:nvSpPr>
        <p:spPr>
          <a:xfrm>
            <a:off x="959552" y="462703"/>
            <a:ext cx="4707635"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Tasks &amp; Configuration</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6930B171-776D-A787-809B-7DDEFCAB828E}"/>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C49E9B55-CDA9-C8FE-53ED-DA627B7E7C4F}"/>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B95FECDD-EC5A-2CD0-7466-C083833EA7D8}"/>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 name="图片 5">
            <a:extLst>
              <a:ext uri="{FF2B5EF4-FFF2-40B4-BE49-F238E27FC236}">
                <a16:creationId xmlns:a16="http://schemas.microsoft.com/office/drawing/2014/main" id="{80224156-3F09-E2FD-A38F-13884B57D5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9992" y="1562239"/>
            <a:ext cx="11358061" cy="4262452"/>
          </a:xfrm>
          <a:prstGeom prst="rect">
            <a:avLst/>
          </a:prstGeom>
        </p:spPr>
      </p:pic>
      <p:sp>
        <p:nvSpPr>
          <p:cNvPr id="7" name="文本框 6">
            <a:extLst>
              <a:ext uri="{FF2B5EF4-FFF2-40B4-BE49-F238E27FC236}">
                <a16:creationId xmlns:a16="http://schemas.microsoft.com/office/drawing/2014/main" id="{3123DCE7-8158-33AA-3E50-FEEF3BAB0ADE}"/>
              </a:ext>
            </a:extLst>
          </p:cNvPr>
          <p:cNvSpPr txBox="1"/>
          <p:nvPr/>
        </p:nvSpPr>
        <p:spPr>
          <a:xfrm>
            <a:off x="166688" y="6430006"/>
            <a:ext cx="4357688" cy="338554"/>
          </a:xfrm>
          <a:prstGeom prst="rect">
            <a:avLst/>
          </a:prstGeom>
          <a:noFill/>
        </p:spPr>
        <p:txBody>
          <a:bodyPr wrap="square" rtlCol="0">
            <a:spAutoFit/>
          </a:bodyPr>
          <a:lstStyle/>
          <a:p>
            <a:r>
              <a:rPr lang="zh-CN" altLang="en-US" sz="1600" dirty="0"/>
              <a:t>第十讲</a:t>
            </a:r>
            <a:r>
              <a:rPr lang="en-US" altLang="zh-CN" sz="1600" dirty="0"/>
              <a:t>PPT</a:t>
            </a:r>
            <a:r>
              <a:rPr lang="zh-CN" altLang="en-US" sz="1600" dirty="0"/>
              <a:t>第</a:t>
            </a:r>
            <a:r>
              <a:rPr lang="en-US" altLang="zh-CN" sz="1600" dirty="0"/>
              <a:t>19</a:t>
            </a:r>
            <a:r>
              <a:rPr lang="zh-CN" altLang="en-US" sz="1600" dirty="0"/>
              <a:t>页</a:t>
            </a:r>
          </a:p>
        </p:txBody>
      </p:sp>
    </p:spTree>
    <p:extLst>
      <p:ext uri="{BB962C8B-B14F-4D97-AF65-F5344CB8AC3E}">
        <p14:creationId xmlns:p14="http://schemas.microsoft.com/office/powerpoint/2010/main" val="618078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E53657-9F06-BF28-8B43-4461436AFF6D}"/>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B0D49B78-A003-B5E0-84E5-B8FAAB034319}"/>
              </a:ext>
            </a:extLst>
          </p:cNvPr>
          <p:cNvSpPr txBox="1"/>
          <p:nvPr/>
        </p:nvSpPr>
        <p:spPr>
          <a:xfrm>
            <a:off x="959552" y="462703"/>
            <a:ext cx="4707635"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Tasks &amp; Configuration</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BBC1601E-C595-9632-5BD3-FDEECB63A375}"/>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43549D5F-97A8-6DCE-5627-B18D90ADF2FD}"/>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52CF9C7F-4EEB-1BFD-182F-5ACD194380DB}"/>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sp>
        <p:nvSpPr>
          <p:cNvPr id="7" name="文本框 6">
            <a:extLst>
              <a:ext uri="{FF2B5EF4-FFF2-40B4-BE49-F238E27FC236}">
                <a16:creationId xmlns:a16="http://schemas.microsoft.com/office/drawing/2014/main" id="{9CB92AD0-DED3-B431-731F-89A013165D0A}"/>
              </a:ext>
            </a:extLst>
          </p:cNvPr>
          <p:cNvSpPr txBox="1"/>
          <p:nvPr/>
        </p:nvSpPr>
        <p:spPr>
          <a:xfrm>
            <a:off x="107694" y="6465128"/>
            <a:ext cx="11873896" cy="307777"/>
          </a:xfrm>
          <a:prstGeom prst="rect">
            <a:avLst/>
          </a:prstGeom>
          <a:noFill/>
        </p:spPr>
        <p:txBody>
          <a:bodyPr wrap="square" rtlCol="0">
            <a:spAutoFit/>
          </a:bodyPr>
          <a:lstStyle/>
          <a:p>
            <a:r>
              <a:rPr lang="en-US" altLang="zh-CN" sz="1400" b="0" i="0" dirty="0">
                <a:solidFill>
                  <a:srgbClr val="222222"/>
                </a:solidFill>
                <a:effectLst/>
                <a:latin typeface="Helvetica Neue"/>
              </a:rPr>
              <a:t>Lluvia, I.; </a:t>
            </a:r>
            <a:r>
              <a:rPr lang="en-US" altLang="zh-CN" sz="1400" b="0" i="0" dirty="0" err="1">
                <a:solidFill>
                  <a:srgbClr val="222222"/>
                </a:solidFill>
                <a:effectLst/>
                <a:latin typeface="Helvetica Neue"/>
              </a:rPr>
              <a:t>Lazkano</a:t>
            </a:r>
            <a:r>
              <a:rPr lang="en-US" altLang="zh-CN" sz="1400" b="0" i="0" dirty="0">
                <a:solidFill>
                  <a:srgbClr val="222222"/>
                </a:solidFill>
                <a:effectLst/>
                <a:latin typeface="Helvetica Neue"/>
              </a:rPr>
              <a:t>, E.; </a:t>
            </a:r>
            <a:r>
              <a:rPr lang="en-US" altLang="zh-CN" sz="1400" b="0" i="0" dirty="0" err="1">
                <a:solidFill>
                  <a:srgbClr val="222222"/>
                </a:solidFill>
                <a:effectLst/>
                <a:latin typeface="Helvetica Neue"/>
              </a:rPr>
              <a:t>Ansuategi</a:t>
            </a:r>
            <a:r>
              <a:rPr lang="en-US" altLang="zh-CN" sz="1400" b="0" i="0" dirty="0">
                <a:solidFill>
                  <a:srgbClr val="222222"/>
                </a:solidFill>
                <a:effectLst/>
                <a:latin typeface="Helvetica Neue"/>
              </a:rPr>
              <a:t>, A. Active Mapping and Robot Exploration: A Survey. </a:t>
            </a:r>
            <a:r>
              <a:rPr lang="en-US" altLang="zh-CN" sz="1400" b="0" i="1" dirty="0">
                <a:solidFill>
                  <a:srgbClr val="222222"/>
                </a:solidFill>
                <a:effectLst/>
                <a:latin typeface="Helvetica Neue"/>
              </a:rPr>
              <a:t>Sensors</a:t>
            </a:r>
            <a:r>
              <a:rPr lang="en-US" altLang="zh-CN" sz="1400" b="0" i="0" dirty="0">
                <a:solidFill>
                  <a:srgbClr val="222222"/>
                </a:solidFill>
                <a:effectLst/>
                <a:latin typeface="Helvetica Neue"/>
              </a:rPr>
              <a:t> </a:t>
            </a:r>
            <a:r>
              <a:rPr lang="en-US" altLang="zh-CN" sz="1400" b="1" i="0" dirty="0">
                <a:solidFill>
                  <a:srgbClr val="222222"/>
                </a:solidFill>
                <a:effectLst/>
                <a:latin typeface="Helvetica Neue"/>
              </a:rPr>
              <a:t>2021</a:t>
            </a:r>
            <a:r>
              <a:rPr lang="en-US" altLang="zh-CN" sz="1400" b="0" i="0" dirty="0">
                <a:solidFill>
                  <a:srgbClr val="222222"/>
                </a:solidFill>
                <a:effectLst/>
                <a:latin typeface="Helvetica Neue"/>
              </a:rPr>
              <a:t>, </a:t>
            </a:r>
            <a:r>
              <a:rPr lang="en-US" altLang="zh-CN" sz="1400" b="0" i="1" dirty="0">
                <a:solidFill>
                  <a:srgbClr val="222222"/>
                </a:solidFill>
                <a:effectLst/>
                <a:latin typeface="Helvetica Neue"/>
              </a:rPr>
              <a:t>21</a:t>
            </a:r>
            <a:r>
              <a:rPr lang="en-US" altLang="zh-CN" sz="1400" b="0" i="0" dirty="0">
                <a:solidFill>
                  <a:srgbClr val="222222"/>
                </a:solidFill>
                <a:effectLst/>
                <a:latin typeface="Helvetica Neue"/>
              </a:rPr>
              <a:t>, 2445. https://doi.org/10.3390/s21072445</a:t>
            </a:r>
            <a:endParaRPr lang="zh-CN" altLang="en-US" sz="1400" dirty="0"/>
          </a:p>
        </p:txBody>
      </p:sp>
      <p:pic>
        <p:nvPicPr>
          <p:cNvPr id="4" name="图片 3">
            <a:extLst>
              <a:ext uri="{FF2B5EF4-FFF2-40B4-BE49-F238E27FC236}">
                <a16:creationId xmlns:a16="http://schemas.microsoft.com/office/drawing/2014/main" id="{575D7F66-E492-8A34-1FE6-79C49433D7AC}"/>
              </a:ext>
            </a:extLst>
          </p:cNvPr>
          <p:cNvPicPr>
            <a:picLocks noChangeAspect="1"/>
          </p:cNvPicPr>
          <p:nvPr/>
        </p:nvPicPr>
        <p:blipFill>
          <a:blip r:embed="rId4">
            <a:extLst>
              <a:ext uri="{28A0092B-C50C-407E-A947-70E740481C1C}">
                <a14:useLocalDpi xmlns:a14="http://schemas.microsoft.com/office/drawing/2010/main" val="0"/>
              </a:ext>
            </a:extLst>
          </a:blip>
          <a:srcRect b="6854"/>
          <a:stretch/>
        </p:blipFill>
        <p:spPr>
          <a:xfrm>
            <a:off x="2923289" y="1039166"/>
            <a:ext cx="6583389" cy="5425962"/>
          </a:xfrm>
          <a:prstGeom prst="rect">
            <a:avLst/>
          </a:prstGeom>
        </p:spPr>
      </p:pic>
    </p:spTree>
    <p:extLst>
      <p:ext uri="{BB962C8B-B14F-4D97-AF65-F5344CB8AC3E}">
        <p14:creationId xmlns:p14="http://schemas.microsoft.com/office/powerpoint/2010/main" val="3567947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E46F9-912F-64DD-1E46-CFC447E6496E}"/>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D2913200-8428-6450-C602-852502BBB608}"/>
              </a:ext>
            </a:extLst>
          </p:cNvPr>
          <p:cNvSpPr txBox="1"/>
          <p:nvPr/>
        </p:nvSpPr>
        <p:spPr>
          <a:xfrm>
            <a:off x="959552" y="462703"/>
            <a:ext cx="4707635"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Tasks &amp; Configuration</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40376F40-1BDA-92AE-2C63-63013B599B9C}"/>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29821AE6-0F72-D239-7B6A-1769AAFDB2FF}"/>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8839ECE6-A883-822F-290C-6139ED2E8A3D}"/>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sp>
        <p:nvSpPr>
          <p:cNvPr id="7" name="文本框 6">
            <a:extLst>
              <a:ext uri="{FF2B5EF4-FFF2-40B4-BE49-F238E27FC236}">
                <a16:creationId xmlns:a16="http://schemas.microsoft.com/office/drawing/2014/main" id="{C34032A6-8796-8349-12DB-46CA429CAA97}"/>
              </a:ext>
            </a:extLst>
          </p:cNvPr>
          <p:cNvSpPr txBox="1"/>
          <p:nvPr/>
        </p:nvSpPr>
        <p:spPr>
          <a:xfrm>
            <a:off x="166688" y="6430006"/>
            <a:ext cx="4357688" cy="307777"/>
          </a:xfrm>
          <a:prstGeom prst="rect">
            <a:avLst/>
          </a:prstGeom>
          <a:noFill/>
        </p:spPr>
        <p:txBody>
          <a:bodyPr wrap="square" rtlCol="0">
            <a:spAutoFit/>
          </a:bodyPr>
          <a:lstStyle/>
          <a:p>
            <a:r>
              <a:rPr lang="en-US" altLang="zh-CN" sz="1400" dirty="0"/>
              <a:t>https://zhuanlan.zhihu.com/p/467704702</a:t>
            </a:r>
            <a:endParaRPr lang="zh-CN" altLang="en-US" sz="1400" dirty="0"/>
          </a:p>
        </p:txBody>
      </p:sp>
      <p:pic>
        <p:nvPicPr>
          <p:cNvPr id="1026" name="Picture 2">
            <a:extLst>
              <a:ext uri="{FF2B5EF4-FFF2-40B4-BE49-F238E27FC236}">
                <a16:creationId xmlns:a16="http://schemas.microsoft.com/office/drawing/2014/main" id="{9B815700-0D4C-8DBB-B454-C7144058C9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46924" y="1109034"/>
            <a:ext cx="8189060" cy="49213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02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890718-BA2A-C1CC-5CD5-3CABE549F372}"/>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273397D9-A2C2-FC86-DA6C-4240C51DF011}"/>
              </a:ext>
            </a:extLst>
          </p:cNvPr>
          <p:cNvSpPr txBox="1"/>
          <p:nvPr/>
        </p:nvSpPr>
        <p:spPr>
          <a:xfrm>
            <a:off x="959552" y="462703"/>
            <a:ext cx="3583032"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Existing methods</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115548AD-D28F-755F-792A-61779D91BA07}"/>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2313A5AB-6B24-E5AB-4617-1A67E3277C0C}"/>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9EFA0505-379D-F618-68B8-B9667B08F98D}"/>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sp>
        <p:nvSpPr>
          <p:cNvPr id="8" name="Rectangle 1">
            <a:extLst>
              <a:ext uri="{FF2B5EF4-FFF2-40B4-BE49-F238E27FC236}">
                <a16:creationId xmlns:a16="http://schemas.microsoft.com/office/drawing/2014/main" id="{4FF7162B-D6FB-B56A-EC5C-9932E5EBE989}"/>
              </a:ext>
            </a:extLst>
          </p:cNvPr>
          <p:cNvSpPr>
            <a:spLocks noChangeArrowheads="1"/>
          </p:cNvSpPr>
          <p:nvPr/>
        </p:nvSpPr>
        <p:spPr bwMode="auto">
          <a:xfrm>
            <a:off x="794456" y="1796607"/>
            <a:ext cx="9546232"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Pose Identification</a:t>
            </a:r>
            <a:r>
              <a:rPr kumimoji="0" lang="zh-CN" altLang="zh-CN" sz="1800" b="0" i="0" u="none" strike="noStrike" cap="none" normalizeH="0" baseline="0" dirty="0">
                <a:ln>
                  <a:noFill/>
                </a:ln>
                <a:solidFill>
                  <a:schemeClr val="tx1"/>
                </a:solidFill>
                <a:effectLst/>
                <a:latin typeface="Arial" panose="020B0604020202020204" pitchFamily="34" charset="0"/>
              </a:rPr>
              <a:t>: </a:t>
            </a:r>
            <a:r>
              <a:rPr kumimoji="0" lang="en-US" altLang="zh-CN" sz="1800" b="0" i="0" u="none" strike="noStrike" cap="none" normalizeH="0" baseline="0" dirty="0">
                <a:ln>
                  <a:noFill/>
                </a:ln>
                <a:solidFill>
                  <a:schemeClr val="tx1"/>
                </a:solidFill>
                <a:effectLst/>
                <a:latin typeface="Arial" panose="020B0604020202020204" pitchFamily="34" charset="0"/>
              </a:rPr>
              <a:t> Find the </a:t>
            </a:r>
            <a:r>
              <a:rPr kumimoji="0" lang="en-US" altLang="zh-CN" sz="1800" b="1" i="0" u="none" strike="noStrike" cap="none" normalizeH="0" baseline="0" dirty="0">
                <a:ln>
                  <a:noFill/>
                </a:ln>
                <a:solidFill>
                  <a:schemeClr val="tx1"/>
                </a:solidFill>
                <a:effectLst/>
                <a:latin typeface="Arial" panose="020B0604020202020204" pitchFamily="34" charset="0"/>
              </a:rPr>
              <a:t>frontiers</a:t>
            </a:r>
            <a:br>
              <a:rPr kumimoji="0" lang="en-US" altLang="zh-CN" sz="1800" b="1" i="0" u="none" strike="noStrike" cap="none" normalizeH="0" baseline="0" dirty="0">
                <a:ln>
                  <a:noFill/>
                </a:ln>
                <a:solidFill>
                  <a:schemeClr val="tx1"/>
                </a:solidFill>
                <a:effectLst/>
                <a:latin typeface="Arial" panose="020B0604020202020204" pitchFamily="34" charset="0"/>
              </a:rPr>
            </a:br>
            <a:endParaRPr kumimoji="0" lang="en-US" altLang="zh-CN"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Optimal Goal Selection</a:t>
            </a:r>
            <a:r>
              <a:rPr kumimoji="0" lang="zh-CN" altLang="zh-CN" sz="1800" b="0" i="0" u="none" strike="noStrike" cap="none" normalizeH="0" baseline="0" dirty="0">
                <a:ln>
                  <a:noFill/>
                </a:ln>
                <a:solidFill>
                  <a:schemeClr val="tx1"/>
                </a:solidFill>
                <a:effectLst/>
                <a:latin typeface="Arial" panose="020B0604020202020204" pitchFamily="34" charset="0"/>
              </a:rPr>
              <a:t>: </a:t>
            </a:r>
            <a:r>
              <a:rPr kumimoji="0" lang="en-US" altLang="zh-CN" sz="1800" b="0" i="0" u="none" strike="noStrike" cap="none" normalizeH="0" baseline="0" dirty="0">
                <a:ln>
                  <a:noFill/>
                </a:ln>
                <a:solidFill>
                  <a:schemeClr val="tx1"/>
                </a:solidFill>
                <a:effectLst/>
                <a:latin typeface="Arial" panose="020B0604020202020204" pitchFamily="34" charset="0"/>
              </a:rPr>
              <a:t> Define the </a:t>
            </a:r>
            <a:r>
              <a:rPr kumimoji="0" lang="en-US" altLang="zh-CN" sz="1800" b="1" i="0" u="none" strike="noStrike" cap="none" normalizeH="0" baseline="0" dirty="0">
                <a:ln>
                  <a:noFill/>
                </a:ln>
                <a:solidFill>
                  <a:schemeClr val="tx1"/>
                </a:solidFill>
                <a:effectLst/>
                <a:latin typeface="Arial" panose="020B0604020202020204" pitchFamily="34" charset="0"/>
              </a:rPr>
              <a:t>utility</a:t>
            </a:r>
            <a:r>
              <a:rPr kumimoji="0" lang="en-US" altLang="zh-CN" sz="1800" b="0" i="0" u="none" strike="noStrike" cap="none" normalizeH="0" baseline="0" dirty="0">
                <a:ln>
                  <a:noFill/>
                </a:ln>
                <a:solidFill>
                  <a:schemeClr val="tx1"/>
                </a:solidFill>
                <a:effectLst/>
                <a:latin typeface="Arial" panose="020B0604020202020204" pitchFamily="34" charset="0"/>
              </a:rPr>
              <a:t> function</a:t>
            </a:r>
            <a:r>
              <a:rPr lang="en-US" altLang="zh-CN" dirty="0">
                <a:latin typeface="Arial" panose="020B0604020202020204" pitchFamily="34" charset="0"/>
              </a:rPr>
              <a:t>,</a:t>
            </a:r>
            <a:r>
              <a:rPr lang="zh-CN" altLang="en-US" dirty="0">
                <a:latin typeface="Arial" panose="020B0604020202020204" pitchFamily="34" charset="0"/>
              </a:rPr>
              <a:t> </a:t>
            </a:r>
            <a:r>
              <a:rPr lang="en-US" altLang="zh-CN" dirty="0">
                <a:latin typeface="Arial" panose="020B0604020202020204" pitchFamily="34" charset="0"/>
              </a:rPr>
              <a:t>considering</a:t>
            </a:r>
            <a:r>
              <a:rPr lang="zh-CN" altLang="en-US" dirty="0">
                <a:latin typeface="Arial" panose="020B0604020202020204" pitchFamily="34" charset="0"/>
              </a:rPr>
              <a:t> </a:t>
            </a:r>
            <a:r>
              <a:rPr kumimoji="0" lang="zh-CN" altLang="zh-CN" sz="1800" b="0" i="0" u="none" strike="noStrike" cap="none" normalizeH="0" baseline="0" dirty="0">
                <a:ln>
                  <a:noFill/>
                </a:ln>
                <a:solidFill>
                  <a:schemeClr val="tx1"/>
                </a:solidFill>
                <a:effectLst/>
                <a:latin typeface="Arial" panose="020B0604020202020204" pitchFamily="34" charset="0"/>
              </a:rPr>
              <a:t>the potential </a:t>
            </a:r>
            <a:r>
              <a:rPr kumimoji="0" lang="zh-CN" altLang="zh-CN" sz="1800" b="1" i="0" u="none" strike="noStrike" cap="none" normalizeH="0" baseline="0" dirty="0">
                <a:ln>
                  <a:noFill/>
                </a:ln>
                <a:solidFill>
                  <a:schemeClr val="tx1"/>
                </a:solidFill>
                <a:effectLst/>
                <a:latin typeface="Arial" panose="020B0604020202020204" pitchFamily="34" charset="0"/>
              </a:rPr>
              <a:t>information gain</a:t>
            </a:r>
            <a:r>
              <a:rPr kumimoji="0" lang="zh-CN" altLang="zh-CN" sz="1800" b="0" i="0" u="none" strike="noStrike" cap="none" normalizeH="0" baseline="0" dirty="0">
                <a:ln>
                  <a:noFill/>
                </a:ln>
                <a:solidFill>
                  <a:schemeClr val="tx1"/>
                </a:solidFill>
                <a:effectLst/>
                <a:latin typeface="Arial" panose="020B0604020202020204" pitchFamily="34" charset="0"/>
              </a:rPr>
              <a:t> (e.g., discovering new areas)</a:t>
            </a:r>
            <a:r>
              <a:rPr kumimoji="0" lang="en-US" altLang="zh-CN" sz="1800" b="0" i="0" u="none" strike="noStrike" cap="none" normalizeH="0" baseline="0" dirty="0">
                <a:ln>
                  <a:noFill/>
                </a:ln>
                <a:solidFill>
                  <a:schemeClr val="tx1"/>
                </a:solidFill>
                <a:effectLst/>
                <a:latin typeface="Arial" panose="020B0604020202020204" pitchFamily="34" charset="0"/>
              </a:rPr>
              <a:t>, </a:t>
            </a:r>
            <a:r>
              <a:rPr kumimoji="0" lang="zh-CN" altLang="zh-CN" sz="1800" b="0" i="0" u="none" strike="noStrike" cap="none" normalizeH="0" baseline="0" dirty="0">
                <a:ln>
                  <a:noFill/>
                </a:ln>
                <a:solidFill>
                  <a:schemeClr val="tx1"/>
                </a:solidFill>
                <a:effectLst/>
                <a:latin typeface="Arial" panose="020B0604020202020204" pitchFamily="34" charset="0"/>
              </a:rPr>
              <a:t>the </a:t>
            </a:r>
            <a:r>
              <a:rPr kumimoji="0" lang="zh-CN" altLang="zh-CN" sz="1800" b="1" i="0" u="none" strike="noStrike" cap="none" normalizeH="0" baseline="0" dirty="0">
                <a:ln>
                  <a:noFill/>
                </a:ln>
                <a:solidFill>
                  <a:schemeClr val="tx1"/>
                </a:solidFill>
                <a:effectLst/>
                <a:latin typeface="Arial" panose="020B0604020202020204" pitchFamily="34" charset="0"/>
              </a:rPr>
              <a:t>cost </a:t>
            </a:r>
            <a:r>
              <a:rPr kumimoji="0" lang="zh-CN" altLang="zh-CN" sz="1800" b="0" i="0" u="none" strike="noStrike" cap="none" normalizeH="0" baseline="0" dirty="0">
                <a:ln>
                  <a:noFill/>
                </a:ln>
                <a:solidFill>
                  <a:schemeClr val="tx1"/>
                </a:solidFill>
                <a:effectLst/>
                <a:latin typeface="Arial" panose="020B0604020202020204" pitchFamily="34" charset="0"/>
              </a:rPr>
              <a:t>(e.g., the distance to travel)</a:t>
            </a:r>
            <a:r>
              <a:rPr kumimoji="0" lang="en-US" altLang="zh-CN" sz="1800" b="0" i="0" u="none" strike="noStrike" cap="none" normalizeH="0" baseline="0" dirty="0">
                <a:ln>
                  <a:noFill/>
                </a:ln>
                <a:solidFill>
                  <a:schemeClr val="tx1"/>
                </a:solidFill>
                <a:effectLst/>
                <a:latin typeface="Arial" panose="020B0604020202020204" pitchFamily="34" charset="0"/>
              </a:rPr>
              <a:t> and </a:t>
            </a:r>
            <a:r>
              <a:rPr kumimoji="0" lang="en-US" altLang="zh-CN" sz="1800" b="1" i="0" u="none" strike="noStrike" cap="none" normalizeH="0" baseline="0" dirty="0">
                <a:ln>
                  <a:noFill/>
                </a:ln>
                <a:solidFill>
                  <a:schemeClr val="tx1"/>
                </a:solidFill>
                <a:effectLst/>
                <a:latin typeface="Arial" panose="020B0604020202020204" pitchFamily="34" charset="0"/>
              </a:rPr>
              <a:t>Next Best Viewpoint.</a:t>
            </a:r>
            <a:br>
              <a:rPr kumimoji="0" lang="en-US" altLang="zh-CN" sz="1800" b="1" i="0" u="none" strike="noStrike" cap="none" normalizeH="0" baseline="0" dirty="0">
                <a:ln>
                  <a:noFill/>
                </a:ln>
                <a:solidFill>
                  <a:schemeClr val="tx1"/>
                </a:solidFill>
                <a:effectLst/>
                <a:latin typeface="Arial" panose="020B0604020202020204" pitchFamily="34" charset="0"/>
              </a:rPr>
            </a:br>
            <a:endParaRPr kumimoji="0" lang="zh-CN" altLang="zh-CN"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Navigation and Checking</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12" name="文本框 11">
            <a:extLst>
              <a:ext uri="{FF2B5EF4-FFF2-40B4-BE49-F238E27FC236}">
                <a16:creationId xmlns:a16="http://schemas.microsoft.com/office/drawing/2014/main" id="{7F6CD4DE-2444-8C25-6AF5-D1144B9C9066}"/>
              </a:ext>
            </a:extLst>
          </p:cNvPr>
          <p:cNvSpPr txBox="1"/>
          <p:nvPr/>
        </p:nvSpPr>
        <p:spPr>
          <a:xfrm>
            <a:off x="107694" y="6465128"/>
            <a:ext cx="11873896" cy="307777"/>
          </a:xfrm>
          <a:prstGeom prst="rect">
            <a:avLst/>
          </a:prstGeom>
          <a:noFill/>
        </p:spPr>
        <p:txBody>
          <a:bodyPr wrap="square" rtlCol="0">
            <a:spAutoFit/>
          </a:bodyPr>
          <a:lstStyle/>
          <a:p>
            <a:r>
              <a:rPr lang="en-US" altLang="zh-CN" sz="1400" b="0" i="0" dirty="0">
                <a:solidFill>
                  <a:srgbClr val="222222"/>
                </a:solidFill>
                <a:effectLst/>
                <a:latin typeface="Helvetica Neue"/>
              </a:rPr>
              <a:t>Lluvia, I.; </a:t>
            </a:r>
            <a:r>
              <a:rPr lang="en-US" altLang="zh-CN" sz="1400" b="0" i="0" dirty="0" err="1">
                <a:solidFill>
                  <a:srgbClr val="222222"/>
                </a:solidFill>
                <a:effectLst/>
                <a:latin typeface="Helvetica Neue"/>
              </a:rPr>
              <a:t>Lazkano</a:t>
            </a:r>
            <a:r>
              <a:rPr lang="en-US" altLang="zh-CN" sz="1400" b="0" i="0" dirty="0">
                <a:solidFill>
                  <a:srgbClr val="222222"/>
                </a:solidFill>
                <a:effectLst/>
                <a:latin typeface="Helvetica Neue"/>
              </a:rPr>
              <a:t>, E.; </a:t>
            </a:r>
            <a:r>
              <a:rPr lang="en-US" altLang="zh-CN" sz="1400" b="0" i="0" dirty="0" err="1">
                <a:solidFill>
                  <a:srgbClr val="222222"/>
                </a:solidFill>
                <a:effectLst/>
                <a:latin typeface="Helvetica Neue"/>
              </a:rPr>
              <a:t>Ansuategi</a:t>
            </a:r>
            <a:r>
              <a:rPr lang="en-US" altLang="zh-CN" sz="1400" b="0" i="0" dirty="0">
                <a:solidFill>
                  <a:srgbClr val="222222"/>
                </a:solidFill>
                <a:effectLst/>
                <a:latin typeface="Helvetica Neue"/>
              </a:rPr>
              <a:t>, A. Active Mapping and Robot Exploration: A Survey. </a:t>
            </a:r>
            <a:r>
              <a:rPr lang="en-US" altLang="zh-CN" sz="1400" b="0" i="1" dirty="0">
                <a:solidFill>
                  <a:srgbClr val="222222"/>
                </a:solidFill>
                <a:effectLst/>
                <a:latin typeface="Helvetica Neue"/>
              </a:rPr>
              <a:t>Sensors</a:t>
            </a:r>
            <a:r>
              <a:rPr lang="en-US" altLang="zh-CN" sz="1400" b="0" i="0" dirty="0">
                <a:solidFill>
                  <a:srgbClr val="222222"/>
                </a:solidFill>
                <a:effectLst/>
                <a:latin typeface="Helvetica Neue"/>
              </a:rPr>
              <a:t> </a:t>
            </a:r>
            <a:r>
              <a:rPr lang="en-US" altLang="zh-CN" sz="1400" b="1" i="0" dirty="0">
                <a:solidFill>
                  <a:srgbClr val="222222"/>
                </a:solidFill>
                <a:effectLst/>
                <a:latin typeface="Helvetica Neue"/>
              </a:rPr>
              <a:t>2021</a:t>
            </a:r>
            <a:r>
              <a:rPr lang="en-US" altLang="zh-CN" sz="1400" b="0" i="0" dirty="0">
                <a:solidFill>
                  <a:srgbClr val="222222"/>
                </a:solidFill>
                <a:effectLst/>
                <a:latin typeface="Helvetica Neue"/>
              </a:rPr>
              <a:t>, </a:t>
            </a:r>
            <a:r>
              <a:rPr lang="en-US" altLang="zh-CN" sz="1400" b="0" i="1" dirty="0">
                <a:solidFill>
                  <a:srgbClr val="222222"/>
                </a:solidFill>
                <a:effectLst/>
                <a:latin typeface="Helvetica Neue"/>
              </a:rPr>
              <a:t>21</a:t>
            </a:r>
            <a:r>
              <a:rPr lang="en-US" altLang="zh-CN" sz="1400" b="0" i="0" dirty="0">
                <a:solidFill>
                  <a:srgbClr val="222222"/>
                </a:solidFill>
                <a:effectLst/>
                <a:latin typeface="Helvetica Neue"/>
              </a:rPr>
              <a:t>, 2445. https://doi.org/10.3390/s21072445</a:t>
            </a:r>
            <a:endParaRPr lang="zh-CN" altLang="en-US" sz="1400" dirty="0"/>
          </a:p>
        </p:txBody>
      </p:sp>
      <p:sp>
        <p:nvSpPr>
          <p:cNvPr id="13" name="文本框 12">
            <a:extLst>
              <a:ext uri="{FF2B5EF4-FFF2-40B4-BE49-F238E27FC236}">
                <a16:creationId xmlns:a16="http://schemas.microsoft.com/office/drawing/2014/main" id="{D3253B87-8DFC-DA32-42A7-427B838B9F13}"/>
              </a:ext>
            </a:extLst>
          </p:cNvPr>
          <p:cNvSpPr txBox="1"/>
          <p:nvPr/>
        </p:nvSpPr>
        <p:spPr>
          <a:xfrm>
            <a:off x="4698521" y="667109"/>
            <a:ext cx="3583032" cy="512545"/>
          </a:xfrm>
          <a:prstGeom prst="rect">
            <a:avLst/>
          </a:prstGeom>
          <a:noFill/>
        </p:spPr>
        <p:txBody>
          <a:bodyPr wrap="square" rtlCol="0">
            <a:spAutoFit/>
          </a:bodyPr>
          <a:lstStyle/>
          <a:p>
            <a:endParaRPr lang="zh-CN" altLang="en-US" dirty="0"/>
          </a:p>
        </p:txBody>
      </p:sp>
      <p:sp>
        <p:nvSpPr>
          <p:cNvPr id="15" name="文本框 14">
            <a:extLst>
              <a:ext uri="{FF2B5EF4-FFF2-40B4-BE49-F238E27FC236}">
                <a16:creationId xmlns:a16="http://schemas.microsoft.com/office/drawing/2014/main" id="{6025ED67-05AB-6A84-221C-2E4857D3E12A}"/>
              </a:ext>
            </a:extLst>
          </p:cNvPr>
          <p:cNvSpPr txBox="1"/>
          <p:nvPr/>
        </p:nvSpPr>
        <p:spPr>
          <a:xfrm>
            <a:off x="4585095" y="631980"/>
            <a:ext cx="3156442" cy="400110"/>
          </a:xfrm>
          <a:prstGeom prst="rect">
            <a:avLst/>
          </a:prstGeom>
          <a:noFill/>
        </p:spPr>
        <p:txBody>
          <a:bodyPr wrap="square">
            <a:spAutoFit/>
          </a:bodyPr>
          <a:lstStyle/>
          <a:p>
            <a:pPr algn="l">
              <a:spcBef>
                <a:spcPts val="1372"/>
              </a:spcBef>
              <a:spcAft>
                <a:spcPts val="1029"/>
              </a:spcAft>
            </a:pPr>
            <a:r>
              <a:rPr lang="en-US" altLang="zh-CN" sz="2000" b="1" i="0" dirty="0">
                <a:solidFill>
                  <a:srgbClr val="404040"/>
                </a:solidFill>
                <a:effectLst/>
                <a:latin typeface="quote-cjk-patch"/>
              </a:rPr>
              <a:t>Basic process</a:t>
            </a:r>
          </a:p>
        </p:txBody>
      </p:sp>
      <p:pic>
        <p:nvPicPr>
          <p:cNvPr id="16" name="Picture 2">
            <a:extLst>
              <a:ext uri="{FF2B5EF4-FFF2-40B4-BE49-F238E27FC236}">
                <a16:creationId xmlns:a16="http://schemas.microsoft.com/office/drawing/2014/main" id="{1E93B77A-23A6-306C-DF52-236A7ED115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15870" y="3636589"/>
            <a:ext cx="4250359" cy="2554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1087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A3A97A1-95AC-3997-712A-E4E9C6D3521C}"/>
              </a:ext>
            </a:extLst>
          </p:cNvPr>
          <p:cNvSpPr/>
          <p:nvPr/>
        </p:nvSpPr>
        <p:spPr>
          <a:xfrm>
            <a:off x="1706008" y="5311360"/>
            <a:ext cx="2176273" cy="77462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当前建立的地图</a:t>
            </a:r>
          </a:p>
        </p:txBody>
      </p:sp>
      <p:sp>
        <p:nvSpPr>
          <p:cNvPr id="5" name="箭头: 右 4">
            <a:extLst>
              <a:ext uri="{FF2B5EF4-FFF2-40B4-BE49-F238E27FC236}">
                <a16:creationId xmlns:a16="http://schemas.microsoft.com/office/drawing/2014/main" id="{B28E6A98-AE50-098E-8F39-95CA36842AF8}"/>
              </a:ext>
            </a:extLst>
          </p:cNvPr>
          <p:cNvSpPr/>
          <p:nvPr/>
        </p:nvSpPr>
        <p:spPr>
          <a:xfrm rot="16200000">
            <a:off x="923542" y="3239712"/>
            <a:ext cx="3657601" cy="224683"/>
          </a:xfrm>
          <a:prstGeom prst="rightArrow">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a:extLst>
              <a:ext uri="{FF2B5EF4-FFF2-40B4-BE49-F238E27FC236}">
                <a16:creationId xmlns:a16="http://schemas.microsoft.com/office/drawing/2014/main" id="{44283465-8B16-67A1-6FF3-081654ECD3C0}"/>
              </a:ext>
            </a:extLst>
          </p:cNvPr>
          <p:cNvSpPr txBox="1"/>
          <p:nvPr/>
        </p:nvSpPr>
        <p:spPr>
          <a:xfrm>
            <a:off x="2118791" y="2028616"/>
            <a:ext cx="397113" cy="2800767"/>
          </a:xfrm>
          <a:prstGeom prst="rect">
            <a:avLst/>
          </a:prstGeom>
          <a:noFill/>
          <a:ln w="19050">
            <a:solidFill>
              <a:schemeClr val="accent6">
                <a:lumMod val="50000"/>
              </a:schemeClr>
            </a:solidFill>
          </a:ln>
        </p:spPr>
        <p:txBody>
          <a:bodyPr wrap="square" rtlCol="0">
            <a:spAutoFit/>
          </a:bodyPr>
          <a:lstStyle/>
          <a:p>
            <a:r>
              <a:rPr lang="zh-CN" altLang="en-US" sz="1600" dirty="0">
                <a:latin typeface="宋体" panose="02010600030101010101" pitchFamily="2" charset="-122"/>
                <a:ea typeface="宋体" panose="02010600030101010101" pitchFamily="2" charset="-122"/>
              </a:rPr>
              <a:t>初步筛选下一步目标位置</a:t>
            </a:r>
          </a:p>
        </p:txBody>
      </p:sp>
      <p:sp>
        <p:nvSpPr>
          <p:cNvPr id="7" name="矩形 6">
            <a:extLst>
              <a:ext uri="{FF2B5EF4-FFF2-40B4-BE49-F238E27FC236}">
                <a16:creationId xmlns:a16="http://schemas.microsoft.com/office/drawing/2014/main" id="{CE7CC5E8-C14A-92CA-EDA9-F559B944EA76}"/>
              </a:ext>
            </a:extLst>
          </p:cNvPr>
          <p:cNvSpPr/>
          <p:nvPr/>
        </p:nvSpPr>
        <p:spPr>
          <a:xfrm>
            <a:off x="1702087" y="531024"/>
            <a:ext cx="2176273" cy="77462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候选目标</a:t>
            </a:r>
          </a:p>
        </p:txBody>
      </p:sp>
      <p:sp>
        <p:nvSpPr>
          <p:cNvPr id="8" name="矩形 7">
            <a:extLst>
              <a:ext uri="{FF2B5EF4-FFF2-40B4-BE49-F238E27FC236}">
                <a16:creationId xmlns:a16="http://schemas.microsoft.com/office/drawing/2014/main" id="{1A59CFAD-88A2-81F3-C01B-3F52A3A10B7F}"/>
              </a:ext>
            </a:extLst>
          </p:cNvPr>
          <p:cNvSpPr/>
          <p:nvPr/>
        </p:nvSpPr>
        <p:spPr>
          <a:xfrm>
            <a:off x="6487454" y="531024"/>
            <a:ext cx="2176273" cy="77462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确定目标位置</a:t>
            </a:r>
          </a:p>
        </p:txBody>
      </p:sp>
      <p:sp>
        <p:nvSpPr>
          <p:cNvPr id="9" name="箭头: 右 8">
            <a:extLst>
              <a:ext uri="{FF2B5EF4-FFF2-40B4-BE49-F238E27FC236}">
                <a16:creationId xmlns:a16="http://schemas.microsoft.com/office/drawing/2014/main" id="{8FFE5EB0-C7B8-0997-9D53-887AD2972BA1}"/>
              </a:ext>
            </a:extLst>
          </p:cNvPr>
          <p:cNvSpPr/>
          <p:nvPr/>
        </p:nvSpPr>
        <p:spPr>
          <a:xfrm>
            <a:off x="4004638" y="748520"/>
            <a:ext cx="2323010" cy="192589"/>
          </a:xfrm>
          <a:prstGeom prst="rightArrow">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7B133787-C67E-0E96-3002-DA190F57040B}"/>
              </a:ext>
            </a:extLst>
          </p:cNvPr>
          <p:cNvSpPr txBox="1"/>
          <p:nvPr/>
        </p:nvSpPr>
        <p:spPr>
          <a:xfrm>
            <a:off x="4240419" y="368850"/>
            <a:ext cx="1851447" cy="338554"/>
          </a:xfrm>
          <a:prstGeom prst="rect">
            <a:avLst/>
          </a:prstGeom>
          <a:noFill/>
          <a:ln w="19050">
            <a:solidFill>
              <a:schemeClr val="accent6">
                <a:lumMod val="50000"/>
              </a:schemeClr>
            </a:solidFill>
          </a:ln>
        </p:spPr>
        <p:txBody>
          <a:bodyPr wrap="square" rtlCol="0">
            <a:spAutoFit/>
          </a:bodyPr>
          <a:lstStyle>
            <a:defPPr>
              <a:defRPr lang="zh-CN"/>
            </a:defPPr>
            <a:lvl1pPr>
              <a:defRPr sz="1600">
                <a:latin typeface="宋体" panose="02010600030101010101" pitchFamily="2" charset="-122"/>
                <a:ea typeface="宋体" panose="02010600030101010101" pitchFamily="2" charset="-122"/>
              </a:defRPr>
            </a:lvl1pPr>
          </a:lstStyle>
          <a:p>
            <a:r>
              <a:rPr lang="zh-CN" altLang="en-US" dirty="0"/>
              <a:t>选择最优目标位置</a:t>
            </a:r>
          </a:p>
        </p:txBody>
      </p:sp>
      <p:sp>
        <p:nvSpPr>
          <p:cNvPr id="11" name="文本框 10">
            <a:extLst>
              <a:ext uri="{FF2B5EF4-FFF2-40B4-BE49-F238E27FC236}">
                <a16:creationId xmlns:a16="http://schemas.microsoft.com/office/drawing/2014/main" id="{820A1F62-FB85-C716-4FBD-19D6DA1E9F3C}"/>
              </a:ext>
            </a:extLst>
          </p:cNvPr>
          <p:cNvSpPr txBox="1"/>
          <p:nvPr/>
        </p:nvSpPr>
        <p:spPr>
          <a:xfrm>
            <a:off x="2988781" y="2767279"/>
            <a:ext cx="334410" cy="1169551"/>
          </a:xfrm>
          <a:prstGeom prst="rect">
            <a:avLst/>
          </a:prstGeom>
          <a:noFill/>
          <a:ln w="19050">
            <a:solidFill>
              <a:schemeClr val="accent4">
                <a:lumMod val="60000"/>
                <a:lumOff val="40000"/>
              </a:schemeClr>
            </a:solidFill>
          </a:ln>
        </p:spPr>
        <p:txBody>
          <a:bodyPr wrap="square" rtlCol="0">
            <a:spAutoFit/>
          </a:bodyPr>
          <a:lstStyle/>
          <a:p>
            <a:r>
              <a:rPr lang="zh-CN" altLang="en-US" sz="1400" dirty="0">
                <a:latin typeface="宋体" panose="02010600030101010101" pitchFamily="2" charset="-122"/>
                <a:ea typeface="宋体" panose="02010600030101010101" pitchFamily="2" charset="-122"/>
              </a:rPr>
              <a:t>选择边界点</a:t>
            </a:r>
          </a:p>
        </p:txBody>
      </p:sp>
      <p:sp>
        <p:nvSpPr>
          <p:cNvPr id="12" name="文本框 11">
            <a:extLst>
              <a:ext uri="{FF2B5EF4-FFF2-40B4-BE49-F238E27FC236}">
                <a16:creationId xmlns:a16="http://schemas.microsoft.com/office/drawing/2014/main" id="{494395D1-7B44-4A4B-5C5A-624B75334877}"/>
              </a:ext>
            </a:extLst>
          </p:cNvPr>
          <p:cNvSpPr txBox="1"/>
          <p:nvPr/>
        </p:nvSpPr>
        <p:spPr>
          <a:xfrm>
            <a:off x="4095861" y="997874"/>
            <a:ext cx="1996005" cy="307777"/>
          </a:xfrm>
          <a:prstGeom prst="rect">
            <a:avLst/>
          </a:prstGeom>
          <a:noFill/>
          <a:ln w="19050">
            <a:solidFill>
              <a:schemeClr val="accent4">
                <a:lumMod val="60000"/>
                <a:lumOff val="40000"/>
              </a:schemeClr>
            </a:solidFill>
          </a:ln>
        </p:spPr>
        <p:txBody>
          <a:bodyPr wrap="square" rtlCol="0">
            <a:spAutoFit/>
          </a:bodyPr>
          <a:lstStyle/>
          <a:p>
            <a:r>
              <a:rPr lang="zh-CN" altLang="en-US" sz="1400" dirty="0">
                <a:latin typeface="宋体" panose="02010600030101010101" pitchFamily="2" charset="-122"/>
                <a:ea typeface="宋体" panose="02010600030101010101" pitchFamily="2" charset="-122"/>
              </a:rPr>
              <a:t>定义并最优化效用函数</a:t>
            </a:r>
          </a:p>
        </p:txBody>
      </p:sp>
      <p:sp>
        <p:nvSpPr>
          <p:cNvPr id="14" name="箭头: 右 13">
            <a:extLst>
              <a:ext uri="{FF2B5EF4-FFF2-40B4-BE49-F238E27FC236}">
                <a16:creationId xmlns:a16="http://schemas.microsoft.com/office/drawing/2014/main" id="{9958D33A-482B-82CA-F751-78A3922DE2CF}"/>
              </a:ext>
            </a:extLst>
          </p:cNvPr>
          <p:cNvSpPr/>
          <p:nvPr/>
        </p:nvSpPr>
        <p:spPr>
          <a:xfrm rot="5400000">
            <a:off x="5792935" y="3239710"/>
            <a:ext cx="3657601" cy="224687"/>
          </a:xfrm>
          <a:prstGeom prst="rightArrow">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14">
            <a:extLst>
              <a:ext uri="{FF2B5EF4-FFF2-40B4-BE49-F238E27FC236}">
                <a16:creationId xmlns:a16="http://schemas.microsoft.com/office/drawing/2014/main" id="{604AFA3E-1ED7-BF34-83CF-63B93EEF0DC8}"/>
              </a:ext>
            </a:extLst>
          </p:cNvPr>
          <p:cNvSpPr/>
          <p:nvPr/>
        </p:nvSpPr>
        <p:spPr>
          <a:xfrm>
            <a:off x="6487454" y="5311359"/>
            <a:ext cx="2176273" cy="77462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运动规划</a:t>
            </a:r>
          </a:p>
        </p:txBody>
      </p:sp>
      <p:sp>
        <p:nvSpPr>
          <p:cNvPr id="16" name="文本框 15">
            <a:extLst>
              <a:ext uri="{FF2B5EF4-FFF2-40B4-BE49-F238E27FC236}">
                <a16:creationId xmlns:a16="http://schemas.microsoft.com/office/drawing/2014/main" id="{D71E3AE7-3075-8B62-5195-884AFB4A6C92}"/>
              </a:ext>
            </a:extLst>
          </p:cNvPr>
          <p:cNvSpPr txBox="1"/>
          <p:nvPr/>
        </p:nvSpPr>
        <p:spPr>
          <a:xfrm>
            <a:off x="7794166" y="1782395"/>
            <a:ext cx="397113" cy="3046988"/>
          </a:xfrm>
          <a:prstGeom prst="rect">
            <a:avLst/>
          </a:prstGeom>
          <a:noFill/>
          <a:ln w="19050">
            <a:solidFill>
              <a:schemeClr val="accent6">
                <a:lumMod val="50000"/>
              </a:schemeClr>
            </a:solidFill>
          </a:ln>
        </p:spPr>
        <p:txBody>
          <a:bodyPr wrap="square" rtlCol="0">
            <a:spAutoFit/>
          </a:bodyPr>
          <a:lstStyle/>
          <a:p>
            <a:r>
              <a:rPr lang="zh-CN" altLang="en-US" sz="1600" dirty="0">
                <a:latin typeface="宋体" panose="02010600030101010101" pitchFamily="2" charset="-122"/>
                <a:ea typeface="宋体" panose="02010600030101010101" pitchFamily="2" charset="-122"/>
              </a:rPr>
              <a:t>根据已知地图进行运动规划</a:t>
            </a:r>
          </a:p>
        </p:txBody>
      </p:sp>
      <p:sp>
        <p:nvSpPr>
          <p:cNvPr id="17" name="文本框 16">
            <a:extLst>
              <a:ext uri="{FF2B5EF4-FFF2-40B4-BE49-F238E27FC236}">
                <a16:creationId xmlns:a16="http://schemas.microsoft.com/office/drawing/2014/main" id="{2E044640-D9CC-C39F-E3DB-C2B925296E1C}"/>
              </a:ext>
            </a:extLst>
          </p:cNvPr>
          <p:cNvSpPr txBox="1"/>
          <p:nvPr/>
        </p:nvSpPr>
        <p:spPr>
          <a:xfrm>
            <a:off x="7007340" y="2936557"/>
            <a:ext cx="397113" cy="738664"/>
          </a:xfrm>
          <a:prstGeom prst="rect">
            <a:avLst/>
          </a:prstGeom>
          <a:noFill/>
          <a:ln w="19050">
            <a:solidFill>
              <a:schemeClr val="accent4">
                <a:lumMod val="60000"/>
                <a:lumOff val="40000"/>
              </a:schemeClr>
            </a:solidFill>
          </a:ln>
        </p:spPr>
        <p:txBody>
          <a:bodyPr wrap="square" rtlCol="0">
            <a:spAutoFit/>
          </a:bodyPr>
          <a:lstStyle/>
          <a:p>
            <a:r>
              <a:rPr lang="en-US" altLang="zh-CN" sz="1400" dirty="0">
                <a:latin typeface="宋体" panose="02010600030101010101" pitchFamily="2" charset="-122"/>
                <a:ea typeface="宋体" panose="02010600030101010101" pitchFamily="2" charset="-122"/>
              </a:rPr>
              <a:t>A*</a:t>
            </a:r>
            <a:br>
              <a:rPr lang="en-US" altLang="zh-CN" sz="1400" dirty="0">
                <a:latin typeface="宋体" panose="02010600030101010101" pitchFamily="2" charset="-122"/>
                <a:ea typeface="宋体" panose="02010600030101010101" pitchFamily="2" charset="-122"/>
              </a:rPr>
            </a:br>
            <a:r>
              <a:rPr lang="zh-CN" altLang="en-US" sz="1400" dirty="0">
                <a:latin typeface="宋体" panose="02010600030101010101" pitchFamily="2" charset="-122"/>
                <a:ea typeface="宋体" panose="02010600030101010101" pitchFamily="2" charset="-122"/>
              </a:rPr>
              <a:t>算法</a:t>
            </a:r>
          </a:p>
        </p:txBody>
      </p:sp>
      <p:sp>
        <p:nvSpPr>
          <p:cNvPr id="19" name="箭头: 右 18">
            <a:extLst>
              <a:ext uri="{FF2B5EF4-FFF2-40B4-BE49-F238E27FC236}">
                <a16:creationId xmlns:a16="http://schemas.microsoft.com/office/drawing/2014/main" id="{15A5CC37-6711-FBE4-977C-4DED4FAD388B}"/>
              </a:ext>
            </a:extLst>
          </p:cNvPr>
          <p:cNvSpPr/>
          <p:nvPr/>
        </p:nvSpPr>
        <p:spPr>
          <a:xfrm rot="10800000">
            <a:off x="4071586" y="5533933"/>
            <a:ext cx="2250511" cy="150362"/>
          </a:xfrm>
          <a:prstGeom prst="rightArrow">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箭头: 右 19">
            <a:extLst>
              <a:ext uri="{FF2B5EF4-FFF2-40B4-BE49-F238E27FC236}">
                <a16:creationId xmlns:a16="http://schemas.microsoft.com/office/drawing/2014/main" id="{6418F8CF-EC6A-1EC2-9962-832DEC32BF46}"/>
              </a:ext>
            </a:extLst>
          </p:cNvPr>
          <p:cNvSpPr/>
          <p:nvPr/>
        </p:nvSpPr>
        <p:spPr>
          <a:xfrm>
            <a:off x="4154264" y="5766529"/>
            <a:ext cx="2250511" cy="150362"/>
          </a:xfrm>
          <a:prstGeom prst="rightArrow">
            <a:avLst/>
          </a:prstGeom>
          <a:solidFill>
            <a:schemeClr val="accent6">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7DAAE32F-82A3-DD7E-CFC8-DAAF467F5DF7}"/>
              </a:ext>
            </a:extLst>
          </p:cNvPr>
          <p:cNvSpPr txBox="1"/>
          <p:nvPr/>
        </p:nvSpPr>
        <p:spPr>
          <a:xfrm>
            <a:off x="4565033" y="5953248"/>
            <a:ext cx="1433430" cy="338554"/>
          </a:xfrm>
          <a:prstGeom prst="rect">
            <a:avLst/>
          </a:prstGeom>
          <a:noFill/>
          <a:ln w="19050">
            <a:solidFill>
              <a:schemeClr val="accent6">
                <a:lumMod val="50000"/>
              </a:schemeClr>
            </a:solidFill>
          </a:ln>
        </p:spPr>
        <p:txBody>
          <a:bodyPr wrap="square" rtlCol="0">
            <a:spAutoFit/>
          </a:bodyPr>
          <a:lstStyle>
            <a:defPPr>
              <a:defRPr lang="zh-CN"/>
            </a:defPPr>
            <a:lvl1pPr>
              <a:defRPr sz="1600">
                <a:latin typeface="宋体" panose="02010600030101010101" pitchFamily="2" charset="-122"/>
                <a:ea typeface="宋体" panose="02010600030101010101" pitchFamily="2" charset="-122"/>
              </a:defRPr>
            </a:lvl1pPr>
          </a:lstStyle>
          <a:p>
            <a:r>
              <a:rPr lang="zh-CN" altLang="en-US" dirty="0"/>
              <a:t>提供环境信息</a:t>
            </a:r>
          </a:p>
        </p:txBody>
      </p:sp>
      <p:sp>
        <p:nvSpPr>
          <p:cNvPr id="22" name="文本框 21">
            <a:extLst>
              <a:ext uri="{FF2B5EF4-FFF2-40B4-BE49-F238E27FC236}">
                <a16:creationId xmlns:a16="http://schemas.microsoft.com/office/drawing/2014/main" id="{BA31E2FA-6F13-A3F3-6DD4-DED0EC05C5DB}"/>
              </a:ext>
            </a:extLst>
          </p:cNvPr>
          <p:cNvSpPr txBox="1"/>
          <p:nvPr/>
        </p:nvSpPr>
        <p:spPr>
          <a:xfrm>
            <a:off x="4449428" y="5154263"/>
            <a:ext cx="1433430" cy="338554"/>
          </a:xfrm>
          <a:prstGeom prst="rect">
            <a:avLst/>
          </a:prstGeom>
          <a:noFill/>
          <a:ln w="19050">
            <a:solidFill>
              <a:schemeClr val="accent6">
                <a:lumMod val="50000"/>
              </a:schemeClr>
            </a:solidFill>
          </a:ln>
        </p:spPr>
        <p:txBody>
          <a:bodyPr wrap="square" rtlCol="0">
            <a:spAutoFit/>
          </a:bodyPr>
          <a:lstStyle>
            <a:defPPr>
              <a:defRPr lang="zh-CN"/>
            </a:defPPr>
            <a:lvl1pPr>
              <a:defRPr sz="1600">
                <a:latin typeface="宋体" panose="02010600030101010101" pitchFamily="2" charset="-122"/>
                <a:ea typeface="宋体" panose="02010600030101010101" pitchFamily="2" charset="-122"/>
              </a:defRPr>
            </a:lvl1pPr>
          </a:lstStyle>
          <a:p>
            <a:r>
              <a:rPr lang="zh-CN" altLang="en-US" dirty="0"/>
              <a:t>建模未知区域</a:t>
            </a:r>
          </a:p>
        </p:txBody>
      </p:sp>
    </p:spTree>
    <p:extLst>
      <p:ext uri="{BB962C8B-B14F-4D97-AF65-F5344CB8AC3E}">
        <p14:creationId xmlns:p14="http://schemas.microsoft.com/office/powerpoint/2010/main" val="3392759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1709DA-831C-6C48-89F3-5AD88F0CF90D}"/>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4D67E775-EB58-A0F7-7C11-086E41E58A28}"/>
              </a:ext>
            </a:extLst>
          </p:cNvPr>
          <p:cNvSpPr txBox="1"/>
          <p:nvPr/>
        </p:nvSpPr>
        <p:spPr>
          <a:xfrm>
            <a:off x="959552" y="462703"/>
            <a:ext cx="3583032" cy="646331"/>
          </a:xfrm>
          <a:prstGeom prst="rect">
            <a:avLst/>
          </a:prstGeom>
          <a:noFill/>
        </p:spPr>
        <p:txBody>
          <a:bodyPr wrap="none">
            <a:spAutoFit/>
          </a:bodyPr>
          <a:lstStyle/>
          <a:p>
            <a:r>
              <a:rPr lang="en-US" altLang="zh-CN" sz="3600" b="1" dirty="0">
                <a:latin typeface="Times New Roman" panose="02020603050405020304" pitchFamily="18" charset="0"/>
                <a:ea typeface="FZCuHeiSongS-B-GB"/>
                <a:cs typeface="Times New Roman" panose="02020603050405020304" pitchFamily="18" charset="0"/>
              </a:rPr>
              <a:t>Existing methods</a:t>
            </a:r>
            <a:endParaRPr lang="zh-CN" altLang="zh-CN" sz="3600" b="1" dirty="0">
              <a:latin typeface="Times New Roman" panose="02020603050405020304" pitchFamily="18" charset="0"/>
              <a:ea typeface="FZCuHeiSongS-B-GB"/>
              <a:cs typeface="Times New Roman" panose="02020603050405020304" pitchFamily="18" charset="0"/>
            </a:endParaRPr>
          </a:p>
        </p:txBody>
      </p:sp>
      <p:sp>
        <p:nvSpPr>
          <p:cNvPr id="5" name="矩形 4">
            <a:extLst>
              <a:ext uri="{FF2B5EF4-FFF2-40B4-BE49-F238E27FC236}">
                <a16:creationId xmlns:a16="http://schemas.microsoft.com/office/drawing/2014/main" id="{070F5F4D-8EA8-1A7F-061D-E68D1E70C423}"/>
              </a:ext>
            </a:extLst>
          </p:cNvPr>
          <p:cNvSpPr/>
          <p:nvPr/>
        </p:nvSpPr>
        <p:spPr>
          <a:xfrm>
            <a:off x="0" y="462703"/>
            <a:ext cx="794456" cy="738664"/>
          </a:xfrm>
          <a:prstGeom prst="rect">
            <a:avLst/>
          </a:prstGeom>
          <a:solidFill>
            <a:srgbClr val="9A0001"/>
          </a:solidFill>
          <a:ln>
            <a:noFill/>
          </a:ln>
        </p:spPr>
        <p:txBody>
          <a:bodyPr anchor="ctr"/>
          <a:lstStyle/>
          <a:p>
            <a:pPr algn="ctr"/>
            <a:endParaRPr lang="zh-CN" altLang="zh-CN">
              <a:solidFill>
                <a:schemeClr val="lt1"/>
              </a:solidFill>
            </a:endParaRPr>
          </a:p>
        </p:txBody>
      </p:sp>
      <p:pic>
        <p:nvPicPr>
          <p:cNvPr id="67" name="图片 66">
            <a:extLst>
              <a:ext uri="{FF2B5EF4-FFF2-40B4-BE49-F238E27FC236}">
                <a16:creationId xmlns:a16="http://schemas.microsoft.com/office/drawing/2014/main" id="{683F293C-ADC6-5451-C57F-9A573D74FD6E}"/>
              </a:ext>
            </a:extLst>
          </p:cNvPr>
          <p:cNvPicPr>
            <a:picLocks noChangeAspect="1"/>
          </p:cNvPicPr>
          <p:nvPr/>
        </p:nvPicPr>
        <p:blipFill>
          <a:blip r:embed="rId3"/>
          <a:stretch/>
        </p:blipFill>
        <p:spPr>
          <a:xfrm>
            <a:off x="9911444" y="545564"/>
            <a:ext cx="1836080" cy="512545"/>
          </a:xfrm>
          <a:prstGeom prst="rect">
            <a:avLst/>
          </a:prstGeom>
        </p:spPr>
      </p:pic>
      <p:sp>
        <p:nvSpPr>
          <p:cNvPr id="18" name="矩形 17">
            <a:extLst>
              <a:ext uri="{FF2B5EF4-FFF2-40B4-BE49-F238E27FC236}">
                <a16:creationId xmlns:a16="http://schemas.microsoft.com/office/drawing/2014/main" id="{6605B410-9FBD-0479-56A1-217A19F7894C}"/>
              </a:ext>
            </a:extLst>
          </p:cNvPr>
          <p:cNvSpPr/>
          <p:nvPr/>
        </p:nvSpPr>
        <p:spPr>
          <a:xfrm flipV="1">
            <a:off x="7529454" y="6772905"/>
            <a:ext cx="4682001" cy="128741"/>
          </a:xfrm>
          <a:prstGeom prst="rect">
            <a:avLst/>
          </a:prstGeom>
          <a:solidFill>
            <a:srgbClr val="9A0001"/>
          </a:solidFill>
          <a:ln>
            <a:noFill/>
          </a:ln>
        </p:spPr>
        <p:txBody>
          <a:bodyPr anchor="ctr"/>
          <a:lstStyle/>
          <a:p>
            <a:pPr algn="ctr"/>
            <a:endParaRPr lang="zh-CN" altLang="zh-CN">
              <a:solidFill>
                <a:schemeClr val="lt1"/>
              </a:solidFill>
            </a:endParaRPr>
          </a:p>
        </p:txBody>
      </p:sp>
      <p:sp>
        <p:nvSpPr>
          <p:cNvPr id="11" name="文本框 10">
            <a:extLst>
              <a:ext uri="{FF2B5EF4-FFF2-40B4-BE49-F238E27FC236}">
                <a16:creationId xmlns:a16="http://schemas.microsoft.com/office/drawing/2014/main" id="{7777AA18-F505-F923-5D26-EF60AD80E66B}"/>
              </a:ext>
            </a:extLst>
          </p:cNvPr>
          <p:cNvSpPr txBox="1"/>
          <p:nvPr/>
        </p:nvSpPr>
        <p:spPr>
          <a:xfrm>
            <a:off x="0" y="6311240"/>
            <a:ext cx="12273953" cy="461665"/>
          </a:xfrm>
          <a:prstGeom prst="rect">
            <a:avLst/>
          </a:prstGeom>
          <a:noFill/>
        </p:spPr>
        <p:txBody>
          <a:bodyPr wrap="square">
            <a:spAutoFit/>
          </a:bodyPr>
          <a:lstStyle/>
          <a:p>
            <a:r>
              <a:rPr lang="zh-CN" altLang="en-US" sz="1200" dirty="0">
                <a:solidFill>
                  <a:srgbClr val="222222"/>
                </a:solidFill>
                <a:latin typeface="Helvetica Neue"/>
              </a:rPr>
              <a:t>B. Yamauchi, "A frontier-based approach for autonomous exploration," Proceedings 1997 IEEE International Symposium on Computational Intelligence in Robotics and Automation CIRA'97. 'Towards New Computational Principles for Robotics and Automation', Monterey, CA, USA, 1997, pp. 146-151, doi: 10.1109/CIRA.1997.613851.</a:t>
            </a:r>
          </a:p>
        </p:txBody>
      </p:sp>
      <p:pic>
        <p:nvPicPr>
          <p:cNvPr id="4" name="图片 3">
            <a:extLst>
              <a:ext uri="{FF2B5EF4-FFF2-40B4-BE49-F238E27FC236}">
                <a16:creationId xmlns:a16="http://schemas.microsoft.com/office/drawing/2014/main" id="{E9C30E6E-35AC-7B54-5617-894A960150CA}"/>
              </a:ext>
            </a:extLst>
          </p:cNvPr>
          <p:cNvPicPr>
            <a:picLocks noChangeAspect="1"/>
          </p:cNvPicPr>
          <p:nvPr/>
        </p:nvPicPr>
        <p:blipFill>
          <a:blip r:embed="rId4"/>
          <a:stretch>
            <a:fillRect/>
          </a:stretch>
        </p:blipFill>
        <p:spPr>
          <a:xfrm>
            <a:off x="2136302" y="1109034"/>
            <a:ext cx="7191929" cy="4948688"/>
          </a:xfrm>
          <a:prstGeom prst="rect">
            <a:avLst/>
          </a:prstGeom>
        </p:spPr>
      </p:pic>
      <p:sp>
        <p:nvSpPr>
          <p:cNvPr id="6" name="文本框 5">
            <a:extLst>
              <a:ext uri="{FF2B5EF4-FFF2-40B4-BE49-F238E27FC236}">
                <a16:creationId xmlns:a16="http://schemas.microsoft.com/office/drawing/2014/main" id="{4F61DD29-E06F-9E69-5163-56FADAEE73D0}"/>
              </a:ext>
            </a:extLst>
          </p:cNvPr>
          <p:cNvSpPr txBox="1"/>
          <p:nvPr/>
        </p:nvSpPr>
        <p:spPr>
          <a:xfrm>
            <a:off x="4585095" y="631980"/>
            <a:ext cx="3156442" cy="400110"/>
          </a:xfrm>
          <a:prstGeom prst="rect">
            <a:avLst/>
          </a:prstGeom>
          <a:noFill/>
        </p:spPr>
        <p:txBody>
          <a:bodyPr wrap="square">
            <a:spAutoFit/>
          </a:bodyPr>
          <a:lstStyle/>
          <a:p>
            <a:pPr algn="l">
              <a:spcBef>
                <a:spcPts val="1372"/>
              </a:spcBef>
              <a:spcAft>
                <a:spcPts val="1029"/>
              </a:spcAft>
            </a:pPr>
            <a:r>
              <a:rPr lang="en-US" altLang="zh-CN" sz="2000" b="1" i="0" dirty="0">
                <a:solidFill>
                  <a:srgbClr val="404040"/>
                </a:solidFill>
                <a:effectLst/>
                <a:latin typeface="quote-cjk-patch"/>
              </a:rPr>
              <a:t>Frontier-Based Exploration</a:t>
            </a:r>
          </a:p>
        </p:txBody>
      </p:sp>
    </p:spTree>
    <p:extLst>
      <p:ext uri="{BB962C8B-B14F-4D97-AF65-F5344CB8AC3E}">
        <p14:creationId xmlns:p14="http://schemas.microsoft.com/office/powerpoint/2010/main" val="163644688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7052</TotalTime>
  <Words>992</Words>
  <Application>Microsoft Office PowerPoint</Application>
  <PresentationFormat>宽屏</PresentationFormat>
  <Paragraphs>82</Paragraphs>
  <Slides>13</Slides>
  <Notes>11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13</vt:i4>
      </vt:variant>
    </vt:vector>
  </HeadingPairs>
  <TitlesOfParts>
    <vt:vector size="24" baseType="lpstr">
      <vt:lpstr>-apple-system</vt:lpstr>
      <vt:lpstr>FZCuHeiSongS-B-GB</vt:lpstr>
      <vt:lpstr>Helvetica Neue</vt:lpstr>
      <vt:lpstr>quote-cjk-patch</vt:lpstr>
      <vt:lpstr>等线</vt:lpstr>
      <vt:lpstr>等线 Light</vt:lpstr>
      <vt:lpstr>思源黑体 CN Light</vt:lpstr>
      <vt:lpstr>宋体</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亮宇 吴</dc:creator>
  <cp:lastModifiedBy>The Apocalypse</cp:lastModifiedBy>
  <cp:revision>27</cp:revision>
  <dcterms:created xsi:type="dcterms:W3CDTF">2024-12-20T16:41:20Z</dcterms:created>
  <dcterms:modified xsi:type="dcterms:W3CDTF">2025-06-13T02:56:58Z</dcterms:modified>
</cp:coreProperties>
</file>

<file path=docProps/thumbnail.jpeg>
</file>